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3842C91-FA19-4280-AE11-DD6A2DAF226C}" type="datetimeFigureOut">
              <a:rPr lang="de-DE" smtClean="0"/>
              <a:t>25.09.2015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38815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842C91-FA19-4280-AE11-DD6A2DAF226C}" type="datetimeFigureOut">
              <a:rPr lang="de-DE" smtClean="0"/>
              <a:t>25.09.2015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06779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842C91-FA19-4280-AE11-DD6A2DAF226C}" type="datetimeFigureOut">
              <a:rPr lang="de-DE" smtClean="0"/>
              <a:t>25.09.2015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74499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842C91-FA19-4280-AE11-DD6A2DAF226C}" type="datetimeFigureOut">
              <a:rPr lang="de-DE" smtClean="0"/>
              <a:t>25.09.2015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39597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3842C91-FA19-4280-AE11-DD6A2DAF226C}" type="datetimeFigureOut">
              <a:rPr lang="de-DE" smtClean="0"/>
              <a:t>25.09.2015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550305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3842C91-FA19-4280-AE11-DD6A2DAF226C}" type="datetimeFigureOut">
              <a:rPr lang="de-DE" smtClean="0"/>
              <a:t>25.09.2015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79324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3842C91-FA19-4280-AE11-DD6A2DAF226C}" type="datetimeFigureOut">
              <a:rPr lang="de-DE" smtClean="0"/>
              <a:t>25.09.2015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367190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3842C91-FA19-4280-AE11-DD6A2DAF226C}" type="datetimeFigureOut">
              <a:rPr lang="de-DE" smtClean="0"/>
              <a:t>25.09.2015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11067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3842C91-FA19-4280-AE11-DD6A2DAF226C}" type="datetimeFigureOut">
              <a:rPr lang="de-DE" smtClean="0"/>
              <a:t>25.09.2015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510729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3842C91-FA19-4280-AE11-DD6A2DAF226C}" type="datetimeFigureOut">
              <a:rPr lang="de-DE" smtClean="0"/>
              <a:t>25.09.2015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320914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3842C91-FA19-4280-AE11-DD6A2DAF226C}" type="datetimeFigureOut">
              <a:rPr lang="de-DE" smtClean="0"/>
              <a:t>25.09.2015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6A64C7B-9C93-40A7-AD28-8521D7CECECC}" type="slidenum">
              <a:rPr lang="de-DE" smtClean="0"/>
              <a:t>‹Nr.›</a:t>
            </a:fld>
            <a:endParaRPr lang="de-DE"/>
          </a:p>
        </p:txBody>
      </p:sp>
    </p:spTree>
    <p:extLst>
      <p:ext uri="{BB962C8B-B14F-4D97-AF65-F5344CB8AC3E}">
        <p14:creationId xmlns:p14="http://schemas.microsoft.com/office/powerpoint/2010/main" val="2056079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42C91-FA19-4280-AE11-DD6A2DAF226C}" type="datetimeFigureOut">
              <a:rPr lang="de-DE" smtClean="0"/>
              <a:t>25.09.2015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64C7B-9C93-40A7-AD28-8521D7CECECC}" type="slidenum">
              <a:rPr lang="de-DE" smtClean="0"/>
              <a:t>‹Nr.›</a:t>
            </a:fld>
            <a:endParaRPr lang="de-DE"/>
          </a:p>
        </p:txBody>
      </p:sp>
    </p:spTree>
    <p:extLst>
      <p:ext uri="{BB962C8B-B14F-4D97-AF65-F5344CB8AC3E}">
        <p14:creationId xmlns:p14="http://schemas.microsoft.com/office/powerpoint/2010/main" val="168191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KRAKOW </a:t>
            </a:r>
            <a:endParaRPr lang="de-DE" dirty="0"/>
          </a:p>
        </p:txBody>
      </p:sp>
      <p:sp>
        <p:nvSpPr>
          <p:cNvPr id="3" name="Untertitel 2"/>
          <p:cNvSpPr>
            <a:spLocks noGrp="1"/>
          </p:cNvSpPr>
          <p:nvPr>
            <p:ph type="subTitle" idx="1"/>
          </p:nvPr>
        </p:nvSpPr>
        <p:spPr/>
        <p:txBody>
          <a:bodyPr/>
          <a:lstStyle/>
          <a:p>
            <a:endParaRPr lang="de-DE" dirty="0" smtClean="0"/>
          </a:p>
          <a:p>
            <a:r>
              <a:rPr lang="de-DE" b="1" dirty="0" err="1" smtClean="0"/>
              <a:t>Vatican</a:t>
            </a:r>
            <a:r>
              <a:rPr lang="de-DE" b="1" dirty="0" smtClean="0"/>
              <a:t> </a:t>
            </a:r>
            <a:r>
              <a:rPr lang="de-DE" b="1" dirty="0" err="1" smtClean="0"/>
              <a:t>Two</a:t>
            </a:r>
            <a:r>
              <a:rPr lang="de-DE" b="1" dirty="0" smtClean="0"/>
              <a:t> </a:t>
            </a:r>
            <a:r>
              <a:rPr lang="de-DE" b="1" dirty="0" err="1" smtClean="0"/>
              <a:t>and</a:t>
            </a:r>
            <a:r>
              <a:rPr lang="de-DE" b="1" dirty="0" smtClean="0"/>
              <a:t> The </a:t>
            </a:r>
            <a:r>
              <a:rPr lang="de-DE" b="1" dirty="0" err="1" smtClean="0"/>
              <a:t>Renewal</a:t>
            </a:r>
            <a:r>
              <a:rPr lang="de-DE" b="1" dirty="0" smtClean="0"/>
              <a:t> </a:t>
            </a:r>
            <a:r>
              <a:rPr lang="de-DE" b="1" dirty="0" err="1" smtClean="0"/>
              <a:t>of</a:t>
            </a:r>
            <a:r>
              <a:rPr lang="de-DE" b="1" dirty="0" smtClean="0"/>
              <a:t> </a:t>
            </a:r>
            <a:r>
              <a:rPr lang="de-DE" b="1" dirty="0" err="1" smtClean="0"/>
              <a:t>the</a:t>
            </a:r>
            <a:r>
              <a:rPr lang="de-DE" b="1" dirty="0" smtClean="0"/>
              <a:t> Church</a:t>
            </a:r>
            <a:endParaRPr lang="de-DE" b="1" dirty="0"/>
          </a:p>
        </p:txBody>
      </p:sp>
    </p:spTree>
    <p:extLst>
      <p:ext uri="{BB962C8B-B14F-4D97-AF65-F5344CB8AC3E}">
        <p14:creationId xmlns:p14="http://schemas.microsoft.com/office/powerpoint/2010/main" val="1213492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 GAP:  THE TIME NOT RIPE</a:t>
            </a:r>
            <a:endParaRPr lang="de-DE" dirty="0"/>
          </a:p>
        </p:txBody>
      </p:sp>
      <p:sp>
        <p:nvSpPr>
          <p:cNvPr id="3" name="Inhaltsplatzhalter 2"/>
          <p:cNvSpPr>
            <a:spLocks noGrp="1"/>
          </p:cNvSpPr>
          <p:nvPr>
            <p:ph idx="1"/>
          </p:nvPr>
        </p:nvSpPr>
        <p:spPr/>
        <p:txBody>
          <a:bodyPr/>
          <a:lstStyle/>
          <a:p>
            <a:pPr marL="0" indent="0">
              <a:buNone/>
            </a:pPr>
            <a:r>
              <a:rPr lang="de-DE" b="1" dirty="0" err="1" smtClean="0"/>
              <a:t>Evangelization</a:t>
            </a:r>
            <a:endParaRPr lang="de-DE" b="1" dirty="0" smtClean="0"/>
          </a:p>
          <a:p>
            <a:pPr marL="0" indent="0">
              <a:buNone/>
            </a:pPr>
            <a:r>
              <a:rPr lang="de-DE" dirty="0" err="1" smtClean="0"/>
              <a:t>Hardly</a:t>
            </a:r>
            <a:r>
              <a:rPr lang="de-DE" dirty="0" smtClean="0"/>
              <a:t> </a:t>
            </a:r>
            <a:r>
              <a:rPr lang="de-DE" dirty="0" err="1" smtClean="0"/>
              <a:t>mentioned</a:t>
            </a:r>
            <a:r>
              <a:rPr lang="de-DE" dirty="0" smtClean="0"/>
              <a:t> at Council. Term </a:t>
            </a:r>
            <a:r>
              <a:rPr lang="de-DE" dirty="0" err="1" smtClean="0"/>
              <a:t>used</a:t>
            </a:r>
            <a:r>
              <a:rPr lang="de-DE" dirty="0" smtClean="0"/>
              <a:t> in AG </a:t>
            </a:r>
            <a:r>
              <a:rPr lang="de-DE" dirty="0" err="1" smtClean="0"/>
              <a:t>to</a:t>
            </a:r>
            <a:r>
              <a:rPr lang="de-DE" dirty="0" smtClean="0"/>
              <a:t> </a:t>
            </a:r>
            <a:r>
              <a:rPr lang="de-DE" dirty="0" err="1" smtClean="0"/>
              <a:t>refer</a:t>
            </a:r>
            <a:r>
              <a:rPr lang="de-DE" dirty="0" smtClean="0"/>
              <a:t> </a:t>
            </a:r>
            <a:r>
              <a:rPr lang="de-DE" dirty="0" err="1" smtClean="0"/>
              <a:t>to</a:t>
            </a:r>
            <a:r>
              <a:rPr lang="de-DE" dirty="0" smtClean="0"/>
              <a:t> </a:t>
            </a:r>
            <a:r>
              <a:rPr lang="de-DE" dirty="0" err="1" smtClean="0"/>
              <a:t>establishment</a:t>
            </a:r>
            <a:r>
              <a:rPr lang="de-DE" dirty="0" smtClean="0"/>
              <a:t> </a:t>
            </a:r>
            <a:r>
              <a:rPr lang="de-DE" dirty="0" err="1" smtClean="0"/>
              <a:t>of</a:t>
            </a:r>
            <a:r>
              <a:rPr lang="de-DE" dirty="0" smtClean="0"/>
              <a:t> Church in </a:t>
            </a:r>
            <a:r>
              <a:rPr lang="de-DE" dirty="0" err="1" smtClean="0"/>
              <a:t>mission</a:t>
            </a:r>
            <a:r>
              <a:rPr lang="de-DE" dirty="0" smtClean="0"/>
              <a:t> </a:t>
            </a:r>
            <a:r>
              <a:rPr lang="de-DE" dirty="0" err="1" smtClean="0"/>
              <a:t>territories</a:t>
            </a:r>
            <a:r>
              <a:rPr lang="de-DE" dirty="0" smtClean="0"/>
              <a:t>.</a:t>
            </a:r>
          </a:p>
          <a:p>
            <a:pPr marL="0" indent="0">
              <a:buNone/>
            </a:pPr>
            <a:r>
              <a:rPr lang="de-DE" dirty="0" smtClean="0"/>
              <a:t>But </a:t>
            </a:r>
            <a:r>
              <a:rPr lang="de-DE" dirty="0" err="1" smtClean="0"/>
              <a:t>the</a:t>
            </a:r>
            <a:r>
              <a:rPr lang="de-DE" dirty="0" smtClean="0"/>
              <a:t> </a:t>
            </a:r>
            <a:r>
              <a:rPr lang="de-DE" dirty="0" err="1" smtClean="0"/>
              <a:t>steps</a:t>
            </a:r>
            <a:r>
              <a:rPr lang="de-DE" dirty="0" smtClean="0"/>
              <a:t> </a:t>
            </a:r>
            <a:r>
              <a:rPr lang="de-DE" dirty="0" err="1" smtClean="0"/>
              <a:t>forward</a:t>
            </a:r>
            <a:r>
              <a:rPr lang="de-DE" dirty="0" smtClean="0"/>
              <a:t> at </a:t>
            </a:r>
            <a:r>
              <a:rPr lang="de-DE" dirty="0" err="1" smtClean="0"/>
              <a:t>Vatican</a:t>
            </a:r>
            <a:r>
              <a:rPr lang="de-DE" dirty="0" smtClean="0"/>
              <a:t> </a:t>
            </a:r>
            <a:r>
              <a:rPr lang="de-DE" dirty="0" err="1" smtClean="0"/>
              <a:t>Two</a:t>
            </a:r>
            <a:r>
              <a:rPr lang="de-DE" dirty="0" smtClean="0"/>
              <a:t> </a:t>
            </a:r>
            <a:r>
              <a:rPr lang="de-DE" dirty="0" err="1" smtClean="0"/>
              <a:t>opened</a:t>
            </a:r>
            <a:r>
              <a:rPr lang="de-DE" dirty="0" smtClean="0"/>
              <a:t> </a:t>
            </a:r>
            <a:r>
              <a:rPr lang="de-DE" dirty="0" err="1" smtClean="0"/>
              <a:t>the</a:t>
            </a:r>
            <a:r>
              <a:rPr lang="de-DE" dirty="0" smtClean="0"/>
              <a:t> </a:t>
            </a:r>
            <a:r>
              <a:rPr lang="de-DE" dirty="0" err="1" smtClean="0"/>
              <a:t>door</a:t>
            </a:r>
            <a:r>
              <a:rPr lang="de-DE" dirty="0" smtClean="0"/>
              <a:t> </a:t>
            </a:r>
            <a:r>
              <a:rPr lang="de-DE" dirty="0" err="1" smtClean="0"/>
              <a:t>to</a:t>
            </a:r>
            <a:r>
              <a:rPr lang="de-DE" dirty="0" smtClean="0"/>
              <a:t> </a:t>
            </a:r>
            <a:r>
              <a:rPr lang="de-DE" dirty="0" err="1" smtClean="0"/>
              <a:t>evangelization</a:t>
            </a:r>
            <a:r>
              <a:rPr lang="de-DE" dirty="0" smtClean="0"/>
              <a:t> </a:t>
            </a:r>
            <a:r>
              <a:rPr lang="de-DE" dirty="0" err="1" smtClean="0"/>
              <a:t>and</a:t>
            </a:r>
            <a:r>
              <a:rPr lang="de-DE" dirty="0" smtClean="0"/>
              <a:t> </a:t>
            </a:r>
            <a:r>
              <a:rPr lang="de-DE" dirty="0" err="1" smtClean="0"/>
              <a:t>made</a:t>
            </a:r>
            <a:r>
              <a:rPr lang="de-DE" dirty="0" smtClean="0"/>
              <a:t> </a:t>
            </a:r>
            <a:r>
              <a:rPr lang="de-DE" dirty="0" err="1" smtClean="0"/>
              <a:t>the</a:t>
            </a:r>
            <a:r>
              <a:rPr lang="de-DE" dirty="0" smtClean="0"/>
              <a:t> </a:t>
            </a:r>
            <a:r>
              <a:rPr lang="de-DE" dirty="0" err="1" smtClean="0"/>
              <a:t>call</a:t>
            </a:r>
            <a:r>
              <a:rPr lang="de-DE" dirty="0" smtClean="0"/>
              <a:t> </a:t>
            </a:r>
            <a:r>
              <a:rPr lang="de-DE" dirty="0" err="1" smtClean="0"/>
              <a:t>to</a:t>
            </a:r>
            <a:r>
              <a:rPr lang="de-DE" dirty="0" smtClean="0"/>
              <a:t> </a:t>
            </a:r>
            <a:r>
              <a:rPr lang="de-DE" dirty="0" err="1" smtClean="0"/>
              <a:t>evangelization</a:t>
            </a:r>
            <a:r>
              <a:rPr lang="de-DE" dirty="0" smtClean="0"/>
              <a:t> </a:t>
            </a:r>
            <a:r>
              <a:rPr lang="de-DE" dirty="0" err="1" smtClean="0"/>
              <a:t>inevitable</a:t>
            </a:r>
            <a:r>
              <a:rPr lang="de-DE" dirty="0" smtClean="0"/>
              <a:t>:</a:t>
            </a:r>
            <a:endParaRPr lang="de-DE" dirty="0"/>
          </a:p>
        </p:txBody>
      </p:sp>
    </p:spTree>
    <p:extLst>
      <p:ext uri="{BB962C8B-B14F-4D97-AF65-F5344CB8AC3E}">
        <p14:creationId xmlns:p14="http://schemas.microsoft.com/office/powerpoint/2010/main" val="4165977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Why</a:t>
            </a:r>
            <a:r>
              <a:rPr lang="de-DE" dirty="0" smtClean="0"/>
              <a:t>?</a:t>
            </a:r>
            <a:endParaRPr lang="de-DE" dirty="0"/>
          </a:p>
        </p:txBody>
      </p:sp>
      <p:sp>
        <p:nvSpPr>
          <p:cNvPr id="3" name="Inhaltsplatzhalter 2"/>
          <p:cNvSpPr>
            <a:spLocks noGrp="1"/>
          </p:cNvSpPr>
          <p:nvPr>
            <p:ph idx="1"/>
          </p:nvPr>
        </p:nvSpPr>
        <p:spPr/>
        <p:txBody>
          <a:bodyPr/>
          <a:lstStyle/>
          <a:p>
            <a:pPr marL="0" indent="0">
              <a:buNone/>
            </a:pPr>
            <a:endParaRPr lang="de-DE" dirty="0" smtClean="0"/>
          </a:p>
          <a:p>
            <a:r>
              <a:rPr lang="de-DE" dirty="0" err="1" smtClean="0"/>
              <a:t>Emphasis</a:t>
            </a:r>
            <a:r>
              <a:rPr lang="de-DE" dirty="0" smtClean="0"/>
              <a:t> on </a:t>
            </a:r>
            <a:r>
              <a:rPr lang="de-DE" dirty="0" err="1" smtClean="0"/>
              <a:t>the</a:t>
            </a:r>
            <a:r>
              <a:rPr lang="de-DE" dirty="0" smtClean="0"/>
              <a:t> Word </a:t>
            </a:r>
            <a:r>
              <a:rPr lang="de-DE" dirty="0" err="1" smtClean="0"/>
              <a:t>of</a:t>
            </a:r>
            <a:r>
              <a:rPr lang="de-DE" dirty="0" smtClean="0"/>
              <a:t> </a:t>
            </a:r>
            <a:r>
              <a:rPr lang="de-DE" dirty="0" err="1" smtClean="0"/>
              <a:t>God</a:t>
            </a:r>
            <a:r>
              <a:rPr lang="de-DE" dirty="0" smtClean="0"/>
              <a:t> </a:t>
            </a:r>
            <a:r>
              <a:rPr lang="de-DE" dirty="0" err="1" smtClean="0"/>
              <a:t>and</a:t>
            </a:r>
            <a:r>
              <a:rPr lang="de-DE" dirty="0" smtClean="0"/>
              <a:t> a </a:t>
            </a:r>
            <a:r>
              <a:rPr lang="de-DE" dirty="0" err="1" smtClean="0"/>
              <a:t>biblical</a:t>
            </a:r>
            <a:r>
              <a:rPr lang="de-DE" dirty="0" smtClean="0"/>
              <a:t> </a:t>
            </a:r>
            <a:r>
              <a:rPr lang="de-DE" dirty="0" err="1" smtClean="0"/>
              <a:t>theology</a:t>
            </a:r>
            <a:endParaRPr lang="de-DE" dirty="0" smtClean="0"/>
          </a:p>
          <a:p>
            <a:r>
              <a:rPr lang="de-DE" dirty="0" err="1" smtClean="0"/>
              <a:t>Emphasis</a:t>
            </a:r>
            <a:r>
              <a:rPr lang="de-DE" dirty="0" smtClean="0"/>
              <a:t> on </a:t>
            </a:r>
            <a:r>
              <a:rPr lang="de-DE" dirty="0" err="1" smtClean="0"/>
              <a:t>active</a:t>
            </a:r>
            <a:r>
              <a:rPr lang="de-DE" dirty="0" smtClean="0"/>
              <a:t> </a:t>
            </a:r>
            <a:r>
              <a:rPr lang="de-DE" dirty="0" err="1" smtClean="0"/>
              <a:t>participation</a:t>
            </a:r>
            <a:r>
              <a:rPr lang="de-DE" dirty="0" smtClean="0"/>
              <a:t> (</a:t>
            </a:r>
            <a:r>
              <a:rPr lang="de-DE" dirty="0" err="1" smtClean="0"/>
              <a:t>how</a:t>
            </a:r>
            <a:r>
              <a:rPr lang="de-DE" dirty="0" smtClean="0"/>
              <a:t> </a:t>
            </a:r>
            <a:r>
              <a:rPr lang="de-DE" dirty="0" err="1" smtClean="0"/>
              <a:t>is</a:t>
            </a:r>
            <a:r>
              <a:rPr lang="de-DE" dirty="0" smtClean="0"/>
              <a:t> </a:t>
            </a:r>
            <a:r>
              <a:rPr lang="de-DE" dirty="0" err="1" smtClean="0"/>
              <a:t>this</a:t>
            </a:r>
            <a:r>
              <a:rPr lang="de-DE" dirty="0" smtClean="0"/>
              <a:t> </a:t>
            </a:r>
            <a:r>
              <a:rPr lang="de-DE" dirty="0" err="1" smtClean="0"/>
              <a:t>possible</a:t>
            </a:r>
            <a:r>
              <a:rPr lang="de-DE" dirty="0" smtClean="0"/>
              <a:t> </a:t>
            </a:r>
            <a:r>
              <a:rPr lang="de-DE" dirty="0" err="1" smtClean="0"/>
              <a:t>without</a:t>
            </a:r>
            <a:r>
              <a:rPr lang="de-DE" dirty="0" smtClean="0"/>
              <a:t> </a:t>
            </a:r>
            <a:r>
              <a:rPr lang="de-DE" dirty="0" err="1" smtClean="0"/>
              <a:t>proclamation</a:t>
            </a:r>
            <a:r>
              <a:rPr lang="de-DE" dirty="0" smtClean="0"/>
              <a:t> </a:t>
            </a:r>
            <a:r>
              <a:rPr lang="de-DE" dirty="0" err="1" smtClean="0"/>
              <a:t>of</a:t>
            </a:r>
            <a:r>
              <a:rPr lang="de-DE" dirty="0" smtClean="0"/>
              <a:t> </a:t>
            </a:r>
            <a:r>
              <a:rPr lang="de-DE" dirty="0" err="1" smtClean="0"/>
              <a:t>the</a:t>
            </a:r>
            <a:r>
              <a:rPr lang="de-DE" dirty="0" smtClean="0"/>
              <a:t> Gospel?)</a:t>
            </a:r>
          </a:p>
          <a:p>
            <a:r>
              <a:rPr lang="de-DE" dirty="0" smtClean="0"/>
              <a:t>Teaching in DH on </a:t>
            </a:r>
            <a:r>
              <a:rPr lang="de-DE" dirty="0" err="1" smtClean="0"/>
              <a:t>faith</a:t>
            </a:r>
            <a:r>
              <a:rPr lang="de-DE" dirty="0" smtClean="0"/>
              <a:t> </a:t>
            </a:r>
            <a:r>
              <a:rPr lang="de-DE" dirty="0" err="1" smtClean="0"/>
              <a:t>as</a:t>
            </a:r>
            <a:r>
              <a:rPr lang="de-DE" dirty="0" smtClean="0"/>
              <a:t> a </a:t>
            </a:r>
            <a:r>
              <a:rPr lang="de-DE" dirty="0" err="1" smtClean="0"/>
              <a:t>free</a:t>
            </a:r>
            <a:r>
              <a:rPr lang="de-DE" dirty="0" smtClean="0"/>
              <a:t> </a:t>
            </a:r>
            <a:r>
              <a:rPr lang="de-DE" dirty="0" err="1" smtClean="0"/>
              <a:t>response</a:t>
            </a:r>
            <a:r>
              <a:rPr lang="de-DE" dirty="0" smtClean="0"/>
              <a:t> </a:t>
            </a:r>
            <a:r>
              <a:rPr lang="de-DE" dirty="0" err="1" smtClean="0"/>
              <a:t>to</a:t>
            </a:r>
            <a:r>
              <a:rPr lang="de-DE" dirty="0" smtClean="0"/>
              <a:t> </a:t>
            </a:r>
            <a:r>
              <a:rPr lang="de-DE" dirty="0" err="1" smtClean="0"/>
              <a:t>God‘s</a:t>
            </a:r>
            <a:r>
              <a:rPr lang="de-DE" dirty="0" smtClean="0"/>
              <a:t> </a:t>
            </a:r>
            <a:r>
              <a:rPr lang="de-DE" dirty="0" err="1" smtClean="0"/>
              <a:t>grace</a:t>
            </a:r>
            <a:endParaRPr lang="de-DE" dirty="0" smtClean="0"/>
          </a:p>
          <a:p>
            <a:endParaRPr lang="de-DE" dirty="0"/>
          </a:p>
        </p:txBody>
      </p:sp>
    </p:spTree>
    <p:extLst>
      <p:ext uri="{BB962C8B-B14F-4D97-AF65-F5344CB8AC3E}">
        <p14:creationId xmlns:p14="http://schemas.microsoft.com/office/powerpoint/2010/main" val="3954024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EVANGELIZATION</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Synod </a:t>
            </a:r>
            <a:r>
              <a:rPr lang="de-DE" dirty="0" err="1" smtClean="0"/>
              <a:t>of</a:t>
            </a:r>
            <a:r>
              <a:rPr lang="de-DE" dirty="0" smtClean="0"/>
              <a:t> Bishops in 1974 </a:t>
            </a:r>
            <a:r>
              <a:rPr lang="de-DE" dirty="0" err="1" smtClean="0"/>
              <a:t>followed</a:t>
            </a:r>
            <a:r>
              <a:rPr lang="de-DE" dirty="0" smtClean="0"/>
              <a:t> </a:t>
            </a:r>
            <a:r>
              <a:rPr lang="de-DE" dirty="0" err="1" smtClean="0"/>
              <a:t>by</a:t>
            </a:r>
            <a:r>
              <a:rPr lang="de-DE" dirty="0" smtClean="0"/>
              <a:t> </a:t>
            </a:r>
            <a:r>
              <a:rPr lang="de-DE" dirty="0" err="1" smtClean="0"/>
              <a:t>document</a:t>
            </a:r>
            <a:r>
              <a:rPr lang="de-DE" dirty="0" smtClean="0"/>
              <a:t> </a:t>
            </a:r>
            <a:r>
              <a:rPr lang="de-DE" dirty="0" err="1" smtClean="0"/>
              <a:t>of</a:t>
            </a:r>
            <a:r>
              <a:rPr lang="de-DE" dirty="0" smtClean="0"/>
              <a:t> </a:t>
            </a:r>
            <a:r>
              <a:rPr lang="de-DE" dirty="0" err="1" smtClean="0"/>
              <a:t>Bl</a:t>
            </a:r>
            <a:r>
              <a:rPr lang="de-DE" dirty="0" smtClean="0"/>
              <a:t>. Paul VI </a:t>
            </a:r>
            <a:r>
              <a:rPr lang="de-DE" i="1" dirty="0" err="1" smtClean="0"/>
              <a:t>Evangelii</a:t>
            </a:r>
            <a:r>
              <a:rPr lang="de-DE" i="1" dirty="0" smtClean="0"/>
              <a:t> </a:t>
            </a:r>
            <a:r>
              <a:rPr lang="de-DE" i="1" dirty="0" err="1" smtClean="0"/>
              <a:t>Nuntiandi</a:t>
            </a:r>
            <a:r>
              <a:rPr lang="de-DE" i="1" dirty="0" smtClean="0"/>
              <a:t> </a:t>
            </a:r>
            <a:r>
              <a:rPr lang="de-DE" dirty="0" smtClean="0"/>
              <a:t>(1975).</a:t>
            </a:r>
          </a:p>
          <a:p>
            <a:pPr marL="0" indent="0">
              <a:buNone/>
            </a:pPr>
            <a:r>
              <a:rPr lang="en-GB" dirty="0" smtClean="0"/>
              <a:t>“The Church is born of the evangelizing activity of Jesus and the Twelve.” (EN, 15). Profound link between Christ, the Church, and evangelization.” (EN, 16). At centre: proclamation that in Jesus Christ, the Son of God made man, who died and rose from the dead, salvation is offered to all”</a:t>
            </a:r>
          </a:p>
          <a:p>
            <a:pPr marL="0" indent="0">
              <a:buNone/>
            </a:pPr>
            <a:r>
              <a:rPr lang="en-GB" dirty="0" smtClean="0"/>
              <a:t>(EN, 27.</a:t>
            </a:r>
            <a:endParaRPr lang="en-GB" dirty="0"/>
          </a:p>
        </p:txBody>
      </p:sp>
    </p:spTree>
    <p:extLst>
      <p:ext uri="{BB962C8B-B14F-4D97-AF65-F5344CB8AC3E}">
        <p14:creationId xmlns:p14="http://schemas.microsoft.com/office/powerpoint/2010/main" val="93888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en-GB" dirty="0" smtClean="0"/>
              <a:t>“Evangelization will never be possible without the action of the Holy Spirit. … </a:t>
            </a:r>
            <a:r>
              <a:rPr lang="de-DE" dirty="0" smtClean="0"/>
              <a:t>The Holy Spirit </a:t>
            </a:r>
            <a:r>
              <a:rPr lang="de-DE" dirty="0" err="1" smtClean="0"/>
              <a:t>is</a:t>
            </a:r>
            <a:r>
              <a:rPr lang="de-DE" dirty="0" smtClean="0"/>
              <a:t> </a:t>
            </a:r>
            <a:r>
              <a:rPr lang="de-DE" dirty="0" err="1" smtClean="0"/>
              <a:t>the</a:t>
            </a:r>
            <a:r>
              <a:rPr lang="de-DE" dirty="0" smtClean="0"/>
              <a:t> </a:t>
            </a:r>
            <a:r>
              <a:rPr lang="de-DE" dirty="0" err="1" smtClean="0"/>
              <a:t>principal</a:t>
            </a:r>
            <a:r>
              <a:rPr lang="de-DE" dirty="0" smtClean="0"/>
              <a:t> </a:t>
            </a:r>
            <a:r>
              <a:rPr lang="de-DE" dirty="0" err="1" smtClean="0"/>
              <a:t>agent</a:t>
            </a:r>
            <a:r>
              <a:rPr lang="de-DE" dirty="0" smtClean="0"/>
              <a:t> </a:t>
            </a:r>
            <a:r>
              <a:rPr lang="de-DE" dirty="0" err="1" smtClean="0"/>
              <a:t>of</a:t>
            </a:r>
            <a:r>
              <a:rPr lang="de-DE" dirty="0" smtClean="0"/>
              <a:t> </a:t>
            </a:r>
            <a:r>
              <a:rPr lang="de-DE" dirty="0" err="1" smtClean="0"/>
              <a:t>evangelization</a:t>
            </a:r>
            <a:r>
              <a:rPr lang="de-DE" dirty="0" smtClean="0"/>
              <a:t>.“ (EN, 75).</a:t>
            </a:r>
          </a:p>
          <a:p>
            <a:pPr marL="0" indent="0">
              <a:buNone/>
            </a:pPr>
            <a:endParaRPr lang="de-DE" dirty="0"/>
          </a:p>
          <a:p>
            <a:pPr marL="0" indent="0">
              <a:buNone/>
            </a:pPr>
            <a:r>
              <a:rPr lang="de-DE" dirty="0" smtClean="0"/>
              <a:t>But </a:t>
            </a:r>
            <a:r>
              <a:rPr lang="de-DE" dirty="0" err="1" smtClean="0"/>
              <a:t>more</a:t>
            </a:r>
            <a:r>
              <a:rPr lang="de-DE" dirty="0" smtClean="0"/>
              <a:t> </a:t>
            </a:r>
            <a:r>
              <a:rPr lang="de-DE" dirty="0" err="1" smtClean="0"/>
              <a:t>needs</a:t>
            </a:r>
            <a:r>
              <a:rPr lang="de-DE" dirty="0" smtClean="0"/>
              <a:t> </a:t>
            </a:r>
            <a:r>
              <a:rPr lang="de-DE" dirty="0" err="1" smtClean="0"/>
              <a:t>to</a:t>
            </a:r>
            <a:r>
              <a:rPr lang="de-DE" dirty="0"/>
              <a:t> </a:t>
            </a:r>
            <a:r>
              <a:rPr lang="de-DE" dirty="0" err="1" smtClean="0"/>
              <a:t>be</a:t>
            </a:r>
            <a:r>
              <a:rPr lang="de-DE" dirty="0" smtClean="0"/>
              <a:t> </a:t>
            </a:r>
            <a:r>
              <a:rPr lang="de-DE" dirty="0" err="1" smtClean="0"/>
              <a:t>said</a:t>
            </a:r>
            <a:r>
              <a:rPr lang="de-DE" dirty="0" smtClean="0"/>
              <a:t> </a:t>
            </a:r>
            <a:r>
              <a:rPr lang="de-DE" dirty="0" err="1" smtClean="0"/>
              <a:t>about</a:t>
            </a:r>
            <a:r>
              <a:rPr lang="de-DE" dirty="0" smtClean="0"/>
              <a:t> </a:t>
            </a:r>
            <a:r>
              <a:rPr lang="de-DE" dirty="0" err="1" smtClean="0"/>
              <a:t>the</a:t>
            </a:r>
            <a:r>
              <a:rPr lang="de-DE" dirty="0" smtClean="0"/>
              <a:t> Holy Spirit: </a:t>
            </a:r>
            <a:r>
              <a:rPr lang="de-DE" dirty="0" err="1" smtClean="0"/>
              <a:t>see</a:t>
            </a:r>
            <a:r>
              <a:rPr lang="de-DE" dirty="0" smtClean="0"/>
              <a:t> Day </a:t>
            </a:r>
            <a:r>
              <a:rPr lang="de-DE" dirty="0" err="1" smtClean="0"/>
              <a:t>Two</a:t>
            </a:r>
            <a:r>
              <a:rPr lang="de-DE" smtClean="0"/>
              <a:t>!</a:t>
            </a:r>
            <a:endParaRPr lang="de-DE" dirty="0"/>
          </a:p>
        </p:txBody>
      </p:sp>
    </p:spTree>
    <p:extLst>
      <p:ext uri="{BB962C8B-B14F-4D97-AF65-F5344CB8AC3E}">
        <p14:creationId xmlns:p14="http://schemas.microsoft.com/office/powerpoint/2010/main" val="4277598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SESSION 3</a:t>
            </a:r>
            <a:endParaRPr lang="de-DE" dirty="0"/>
          </a:p>
        </p:txBody>
      </p:sp>
      <p:sp>
        <p:nvSpPr>
          <p:cNvPr id="3" name="Inhaltsplatzhalter 2"/>
          <p:cNvSpPr>
            <a:spLocks noGrp="1"/>
          </p:cNvSpPr>
          <p:nvPr>
            <p:ph idx="1"/>
          </p:nvPr>
        </p:nvSpPr>
        <p:spPr/>
        <p:txBody>
          <a:bodyPr/>
          <a:lstStyle/>
          <a:p>
            <a:endParaRPr lang="de-DE" dirty="0" smtClean="0"/>
          </a:p>
          <a:p>
            <a:endParaRPr lang="de-DE" dirty="0"/>
          </a:p>
          <a:p>
            <a:endParaRPr lang="de-DE" dirty="0" smtClean="0"/>
          </a:p>
          <a:p>
            <a:pPr marL="0" indent="0" algn="ctr">
              <a:buNone/>
            </a:pPr>
            <a:r>
              <a:rPr lang="de-DE" sz="4000" b="1" dirty="0" err="1" smtClean="0"/>
              <a:t>Renewal</a:t>
            </a:r>
            <a:r>
              <a:rPr lang="de-DE" sz="4000" b="1" dirty="0" smtClean="0"/>
              <a:t> </a:t>
            </a:r>
            <a:r>
              <a:rPr lang="de-DE" sz="4000" b="1" dirty="0" err="1" smtClean="0"/>
              <a:t>of</a:t>
            </a:r>
            <a:r>
              <a:rPr lang="de-DE" sz="4000" b="1" dirty="0" smtClean="0"/>
              <a:t> </a:t>
            </a:r>
            <a:r>
              <a:rPr lang="de-DE" sz="4000" b="1" dirty="0" err="1" smtClean="0"/>
              <a:t>the</a:t>
            </a:r>
            <a:r>
              <a:rPr lang="de-DE" sz="4000" b="1" dirty="0" smtClean="0"/>
              <a:t> </a:t>
            </a:r>
            <a:r>
              <a:rPr lang="de-DE" sz="4000" b="1" dirty="0" err="1" smtClean="0"/>
              <a:t>Theology</a:t>
            </a:r>
            <a:r>
              <a:rPr lang="de-DE" sz="4000" b="1" dirty="0" smtClean="0"/>
              <a:t> </a:t>
            </a:r>
            <a:r>
              <a:rPr lang="de-DE" sz="4000" b="1" dirty="0" err="1" smtClean="0"/>
              <a:t>of</a:t>
            </a:r>
            <a:r>
              <a:rPr lang="de-DE" sz="4000" b="1" dirty="0" smtClean="0"/>
              <a:t> </a:t>
            </a:r>
            <a:r>
              <a:rPr lang="de-DE" sz="4000" b="1" dirty="0" err="1" smtClean="0"/>
              <a:t>the</a:t>
            </a:r>
            <a:r>
              <a:rPr lang="de-DE" sz="4000" b="1" dirty="0" smtClean="0"/>
              <a:t> Church</a:t>
            </a:r>
            <a:endParaRPr lang="de-DE" sz="4000" b="1" dirty="0"/>
          </a:p>
        </p:txBody>
      </p:sp>
    </p:spTree>
    <p:extLst>
      <p:ext uri="{BB962C8B-B14F-4D97-AF65-F5344CB8AC3E}">
        <p14:creationId xmlns:p14="http://schemas.microsoft.com/office/powerpoint/2010/main" val="226007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BEGINNINGS BEFORE THE COUNCIL</a:t>
            </a:r>
            <a:endParaRPr lang="de-DE" dirty="0"/>
          </a:p>
        </p:txBody>
      </p:sp>
      <p:sp>
        <p:nvSpPr>
          <p:cNvPr id="3" name="Inhaltsplatzhalter 2"/>
          <p:cNvSpPr>
            <a:spLocks noGrp="1"/>
          </p:cNvSpPr>
          <p:nvPr>
            <p:ph idx="1"/>
          </p:nvPr>
        </p:nvSpPr>
        <p:spPr/>
        <p:txBody>
          <a:bodyPr>
            <a:normAutofit/>
          </a:bodyPr>
          <a:lstStyle/>
          <a:p>
            <a:pPr marL="514350" indent="-514350">
              <a:buAutoNum type="arabicPeriod"/>
            </a:pPr>
            <a:r>
              <a:rPr lang="de-DE" dirty="0" err="1" smtClean="0"/>
              <a:t>Two</a:t>
            </a:r>
            <a:r>
              <a:rPr lang="de-DE" dirty="0" smtClean="0"/>
              <a:t> </a:t>
            </a:r>
            <a:r>
              <a:rPr lang="de-DE" dirty="0" err="1" smtClean="0"/>
              <a:t>major</a:t>
            </a:r>
            <a:r>
              <a:rPr lang="de-DE" dirty="0" smtClean="0"/>
              <a:t> </a:t>
            </a:r>
            <a:r>
              <a:rPr lang="de-DE" dirty="0" err="1" smtClean="0"/>
              <a:t>works</a:t>
            </a:r>
            <a:r>
              <a:rPr lang="de-DE" dirty="0" smtClean="0"/>
              <a:t> </a:t>
            </a:r>
            <a:r>
              <a:rPr lang="de-DE" dirty="0" err="1" smtClean="0"/>
              <a:t>by</a:t>
            </a:r>
            <a:r>
              <a:rPr lang="de-DE" dirty="0" smtClean="0"/>
              <a:t> a </a:t>
            </a:r>
            <a:r>
              <a:rPr lang="de-DE" dirty="0" err="1" smtClean="0"/>
              <a:t>Belgian</a:t>
            </a:r>
            <a:r>
              <a:rPr lang="de-DE" dirty="0" smtClean="0"/>
              <a:t> </a:t>
            </a:r>
            <a:r>
              <a:rPr lang="de-DE" dirty="0" err="1" smtClean="0"/>
              <a:t>theologian</a:t>
            </a:r>
            <a:r>
              <a:rPr lang="de-DE" dirty="0" smtClean="0"/>
              <a:t>,</a:t>
            </a:r>
          </a:p>
          <a:p>
            <a:pPr marL="0" indent="0">
              <a:buNone/>
            </a:pPr>
            <a:r>
              <a:rPr lang="de-DE" dirty="0" smtClean="0"/>
              <a:t>Émile </a:t>
            </a:r>
            <a:r>
              <a:rPr lang="de-DE" dirty="0" err="1" smtClean="0"/>
              <a:t>Mersch</a:t>
            </a:r>
            <a:r>
              <a:rPr lang="de-DE" dirty="0" smtClean="0"/>
              <a:t>, </a:t>
            </a:r>
            <a:r>
              <a:rPr lang="de-DE" dirty="0" err="1" smtClean="0"/>
              <a:t>sj</a:t>
            </a:r>
            <a:r>
              <a:rPr lang="de-DE" dirty="0" smtClean="0"/>
              <a:t> (1890 – 1940)</a:t>
            </a:r>
          </a:p>
          <a:p>
            <a:pPr marL="0" indent="0">
              <a:buNone/>
            </a:pPr>
            <a:r>
              <a:rPr lang="de-DE" i="1" dirty="0" smtClean="0"/>
              <a:t>Le </a:t>
            </a:r>
            <a:r>
              <a:rPr lang="de-DE" i="1" dirty="0" err="1" smtClean="0"/>
              <a:t>corps</a:t>
            </a:r>
            <a:r>
              <a:rPr lang="de-DE" i="1" dirty="0" smtClean="0"/>
              <a:t> </a:t>
            </a:r>
            <a:r>
              <a:rPr lang="de-DE" i="1" dirty="0" err="1" smtClean="0"/>
              <a:t>mystique</a:t>
            </a:r>
            <a:r>
              <a:rPr lang="de-DE" i="1" dirty="0" smtClean="0"/>
              <a:t> du Christ </a:t>
            </a:r>
            <a:r>
              <a:rPr lang="de-DE" dirty="0" smtClean="0"/>
              <a:t>(1933)</a:t>
            </a:r>
          </a:p>
          <a:p>
            <a:pPr marL="0" indent="0">
              <a:buNone/>
            </a:pPr>
            <a:r>
              <a:rPr lang="de-DE" dirty="0" smtClean="0"/>
              <a:t>Eng. Trans. </a:t>
            </a:r>
            <a:r>
              <a:rPr lang="de-DE" i="1" dirty="0" smtClean="0"/>
              <a:t>The </a:t>
            </a:r>
            <a:r>
              <a:rPr lang="de-DE" i="1" dirty="0" err="1" smtClean="0"/>
              <a:t>Whole</a:t>
            </a:r>
            <a:r>
              <a:rPr lang="de-DE" i="1" dirty="0" smtClean="0"/>
              <a:t> Christ</a:t>
            </a:r>
            <a:r>
              <a:rPr lang="de-DE" dirty="0" smtClean="0"/>
              <a:t> (1938)</a:t>
            </a:r>
          </a:p>
          <a:p>
            <a:pPr marL="0" indent="0">
              <a:buNone/>
            </a:pPr>
            <a:r>
              <a:rPr lang="de-DE" i="1" dirty="0" smtClean="0"/>
              <a:t>La </a:t>
            </a:r>
            <a:r>
              <a:rPr lang="de-DE" i="1" dirty="0" err="1" smtClean="0"/>
              <a:t>théologie</a:t>
            </a:r>
            <a:r>
              <a:rPr lang="de-DE" i="1" dirty="0" smtClean="0"/>
              <a:t> du Corps </a:t>
            </a:r>
            <a:r>
              <a:rPr lang="de-DE" i="1" dirty="0" err="1" smtClean="0"/>
              <a:t>mystique</a:t>
            </a:r>
            <a:r>
              <a:rPr lang="de-DE" i="1" dirty="0" smtClean="0"/>
              <a:t> </a:t>
            </a:r>
            <a:r>
              <a:rPr lang="de-DE" dirty="0" smtClean="0"/>
              <a:t>(1944)</a:t>
            </a:r>
          </a:p>
          <a:p>
            <a:pPr marL="0" indent="0">
              <a:buNone/>
            </a:pPr>
            <a:endParaRPr lang="de-DE" i="1" dirty="0"/>
          </a:p>
          <a:p>
            <a:pPr marL="0" indent="0">
              <a:buNone/>
            </a:pPr>
            <a:r>
              <a:rPr lang="de-DE" dirty="0" smtClean="0"/>
              <a:t>2. </a:t>
            </a:r>
            <a:r>
              <a:rPr lang="de-DE" dirty="0" err="1" smtClean="0"/>
              <a:t>Encyclical</a:t>
            </a:r>
            <a:r>
              <a:rPr lang="de-DE" dirty="0" smtClean="0"/>
              <a:t>: Pius XII </a:t>
            </a:r>
            <a:r>
              <a:rPr lang="de-DE" i="1" dirty="0" smtClean="0"/>
              <a:t>Mediator </a:t>
            </a:r>
            <a:r>
              <a:rPr lang="de-DE" i="1" dirty="0" err="1" smtClean="0"/>
              <a:t>Dei</a:t>
            </a:r>
            <a:r>
              <a:rPr lang="de-DE" dirty="0" smtClean="0"/>
              <a:t> (1947)</a:t>
            </a:r>
          </a:p>
        </p:txBody>
      </p:sp>
    </p:spTree>
    <p:extLst>
      <p:ext uri="{BB962C8B-B14F-4D97-AF65-F5344CB8AC3E}">
        <p14:creationId xmlns:p14="http://schemas.microsoft.com/office/powerpoint/2010/main" val="107477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err="1" smtClean="0"/>
              <a:t>Obvious</a:t>
            </a:r>
            <a:r>
              <a:rPr lang="de-DE" dirty="0" smtClean="0"/>
              <a:t> </a:t>
            </a:r>
            <a:r>
              <a:rPr lang="de-DE" dirty="0" err="1" smtClean="0"/>
              <a:t>that</a:t>
            </a:r>
            <a:r>
              <a:rPr lang="de-DE" dirty="0" smtClean="0"/>
              <a:t> a </a:t>
            </a:r>
            <a:r>
              <a:rPr lang="de-DE" dirty="0" err="1" smtClean="0"/>
              <a:t>renewal</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requires</a:t>
            </a:r>
            <a:r>
              <a:rPr lang="de-DE" dirty="0" smtClean="0"/>
              <a:t> a </a:t>
            </a:r>
            <a:r>
              <a:rPr lang="de-DE" dirty="0" err="1" smtClean="0"/>
              <a:t>renewal</a:t>
            </a:r>
            <a:r>
              <a:rPr lang="de-DE" dirty="0" smtClean="0"/>
              <a:t> </a:t>
            </a:r>
            <a:r>
              <a:rPr lang="de-DE" dirty="0" err="1" smtClean="0"/>
              <a:t>of</a:t>
            </a:r>
            <a:r>
              <a:rPr lang="de-DE" dirty="0" smtClean="0"/>
              <a:t> </a:t>
            </a:r>
            <a:r>
              <a:rPr lang="de-DE" dirty="0" err="1" smtClean="0"/>
              <a:t>the</a:t>
            </a:r>
            <a:r>
              <a:rPr lang="de-DE" dirty="0" smtClean="0"/>
              <a:t> </a:t>
            </a:r>
            <a:r>
              <a:rPr lang="de-DE" dirty="0" err="1" smtClean="0"/>
              <a:t>theology</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ecclesiology</a:t>
            </a:r>
            <a:r>
              <a:rPr lang="de-DE" dirty="0" smtClean="0"/>
              <a:t>)</a:t>
            </a:r>
          </a:p>
          <a:p>
            <a:pPr marL="0" indent="0">
              <a:buNone/>
            </a:pPr>
            <a:endParaRPr lang="de-DE" dirty="0"/>
          </a:p>
          <a:p>
            <a:pPr marL="0" indent="0">
              <a:buNone/>
            </a:pPr>
            <a:r>
              <a:rPr lang="de-DE" dirty="0" smtClean="0"/>
              <a:t>So </a:t>
            </a:r>
            <a:r>
              <a:rPr lang="de-DE" dirty="0" err="1" smtClean="0"/>
              <a:t>central</a:t>
            </a:r>
            <a:r>
              <a:rPr lang="de-DE" dirty="0" smtClean="0"/>
              <a:t> </a:t>
            </a:r>
            <a:r>
              <a:rPr lang="de-DE" dirty="0" err="1" smtClean="0"/>
              <a:t>text</a:t>
            </a:r>
            <a:r>
              <a:rPr lang="de-DE" dirty="0" smtClean="0"/>
              <a:t> </a:t>
            </a:r>
            <a:r>
              <a:rPr lang="de-DE" dirty="0" err="1" smtClean="0"/>
              <a:t>of</a:t>
            </a:r>
            <a:r>
              <a:rPr lang="de-DE" dirty="0" smtClean="0"/>
              <a:t> </a:t>
            </a:r>
            <a:r>
              <a:rPr lang="de-DE" dirty="0" err="1" smtClean="0"/>
              <a:t>Vatican</a:t>
            </a:r>
            <a:r>
              <a:rPr lang="de-DE" dirty="0" smtClean="0"/>
              <a:t> </a:t>
            </a:r>
            <a:r>
              <a:rPr lang="de-DE" dirty="0" err="1" smtClean="0"/>
              <a:t>Two</a:t>
            </a:r>
            <a:r>
              <a:rPr lang="de-DE" dirty="0" smtClean="0"/>
              <a:t> </a:t>
            </a:r>
            <a:r>
              <a:rPr lang="de-DE" dirty="0" err="1" smtClean="0"/>
              <a:t>became</a:t>
            </a:r>
            <a:r>
              <a:rPr lang="de-DE" dirty="0" smtClean="0"/>
              <a:t> </a:t>
            </a:r>
            <a:r>
              <a:rPr lang="de-DE" b="1" dirty="0" err="1" smtClean="0"/>
              <a:t>Lumen</a:t>
            </a:r>
            <a:r>
              <a:rPr lang="de-DE" b="1" dirty="0" smtClean="0"/>
              <a:t> </a:t>
            </a:r>
            <a:r>
              <a:rPr lang="de-DE" b="1" dirty="0" err="1" smtClean="0"/>
              <a:t>Gentium</a:t>
            </a:r>
            <a:r>
              <a:rPr lang="de-DE" dirty="0" smtClean="0"/>
              <a:t>, </a:t>
            </a:r>
            <a:r>
              <a:rPr lang="de-DE" dirty="0" err="1" smtClean="0"/>
              <a:t>the</a:t>
            </a:r>
            <a:r>
              <a:rPr lang="de-DE" dirty="0" smtClean="0"/>
              <a:t> </a:t>
            </a:r>
            <a:r>
              <a:rPr lang="de-DE" dirty="0" err="1" smtClean="0"/>
              <a:t>Dogmatic</a:t>
            </a:r>
            <a:r>
              <a:rPr lang="de-DE" dirty="0" smtClean="0"/>
              <a:t> </a:t>
            </a:r>
            <a:r>
              <a:rPr lang="de-DE" dirty="0" err="1" smtClean="0"/>
              <a:t>Constitution</a:t>
            </a:r>
            <a:r>
              <a:rPr lang="de-DE" dirty="0" smtClean="0"/>
              <a:t> on </a:t>
            </a:r>
            <a:r>
              <a:rPr lang="de-DE" dirty="0" err="1" smtClean="0"/>
              <a:t>the</a:t>
            </a:r>
            <a:r>
              <a:rPr lang="de-DE" dirty="0" smtClean="0"/>
              <a:t> Church</a:t>
            </a:r>
            <a:endParaRPr lang="de-DE" dirty="0"/>
          </a:p>
        </p:txBody>
      </p:sp>
    </p:spTree>
    <p:extLst>
      <p:ext uri="{BB962C8B-B14F-4D97-AF65-F5344CB8AC3E}">
        <p14:creationId xmlns:p14="http://schemas.microsoft.com/office/powerpoint/2010/main" val="68556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Schemata</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741267272"/>
              </p:ext>
            </p:extLst>
          </p:nvPr>
        </p:nvGraphicFramePr>
        <p:xfrm>
          <a:off x="457200" y="1600200"/>
          <a:ext cx="8229600" cy="4343400"/>
        </p:xfrm>
        <a:graphic>
          <a:graphicData uri="http://schemas.openxmlformats.org/drawingml/2006/table">
            <a:tbl>
              <a:tblPr firstRow="1" bandRow="1">
                <a:tableStyleId>{5C22544A-7EE6-4342-B048-85BDC9FD1C3A}</a:tableStyleId>
              </a:tblPr>
              <a:tblGrid>
                <a:gridCol w="2057400"/>
                <a:gridCol w="2057400"/>
                <a:gridCol w="2057400"/>
                <a:gridCol w="2057400"/>
              </a:tblGrid>
              <a:tr h="244624">
                <a:tc>
                  <a:txBody>
                    <a:bodyPr/>
                    <a:lstStyle/>
                    <a:p>
                      <a:r>
                        <a:rPr lang="de-DE" dirty="0" smtClean="0"/>
                        <a:t>Second </a:t>
                      </a:r>
                      <a:r>
                        <a:rPr lang="de-DE" dirty="0" err="1" smtClean="0"/>
                        <a:t>Draft</a:t>
                      </a:r>
                      <a:endParaRPr lang="de-DE" dirty="0"/>
                    </a:p>
                  </a:txBody>
                  <a:tcPr/>
                </a:tc>
                <a:tc>
                  <a:txBody>
                    <a:bodyPr/>
                    <a:lstStyle/>
                    <a:p>
                      <a:r>
                        <a:rPr lang="de-DE" dirty="0" smtClean="0"/>
                        <a:t>1963</a:t>
                      </a:r>
                      <a:endParaRPr lang="de-DE" dirty="0"/>
                    </a:p>
                  </a:txBody>
                  <a:tcPr/>
                </a:tc>
                <a:tc>
                  <a:txBody>
                    <a:bodyPr/>
                    <a:lstStyle/>
                    <a:p>
                      <a:r>
                        <a:rPr lang="de-DE" dirty="0" smtClean="0"/>
                        <a:t>Final</a:t>
                      </a:r>
                      <a:r>
                        <a:rPr lang="de-DE" baseline="0" dirty="0" smtClean="0"/>
                        <a:t> </a:t>
                      </a:r>
                      <a:r>
                        <a:rPr lang="de-DE" baseline="0" dirty="0" err="1" smtClean="0"/>
                        <a:t>Document</a:t>
                      </a:r>
                      <a:endParaRPr lang="de-DE" dirty="0"/>
                    </a:p>
                  </a:txBody>
                  <a:tcPr/>
                </a:tc>
                <a:tc>
                  <a:txBody>
                    <a:bodyPr/>
                    <a:lstStyle/>
                    <a:p>
                      <a:r>
                        <a:rPr lang="de-DE" dirty="0" smtClean="0"/>
                        <a:t>1964</a:t>
                      </a:r>
                      <a:endParaRPr lang="de-DE" dirty="0"/>
                    </a:p>
                  </a:txBody>
                  <a:tcPr/>
                </a:tc>
              </a:tr>
              <a:tr h="370840">
                <a:tc>
                  <a:txBody>
                    <a:bodyPr/>
                    <a:lstStyle/>
                    <a:p>
                      <a:endParaRPr lang="de-DE"/>
                    </a:p>
                  </a:txBody>
                  <a:tcPr/>
                </a:tc>
                <a:tc>
                  <a:txBody>
                    <a:bodyPr/>
                    <a:lstStyle/>
                    <a:p>
                      <a:endParaRPr lang="de-DE"/>
                    </a:p>
                  </a:txBody>
                  <a:tcPr/>
                </a:tc>
                <a:tc>
                  <a:txBody>
                    <a:bodyPr/>
                    <a:lstStyle/>
                    <a:p>
                      <a:r>
                        <a:rPr lang="de-DE" dirty="0" smtClean="0"/>
                        <a:t>I: The </a:t>
                      </a:r>
                      <a:r>
                        <a:rPr lang="de-DE" dirty="0" err="1" smtClean="0"/>
                        <a:t>Mystery</a:t>
                      </a:r>
                      <a:r>
                        <a:rPr lang="de-DE" dirty="0" smtClean="0"/>
                        <a:t> </a:t>
                      </a:r>
                      <a:r>
                        <a:rPr lang="de-DE" dirty="0" err="1" smtClean="0"/>
                        <a:t>of</a:t>
                      </a:r>
                      <a:r>
                        <a:rPr lang="de-DE" dirty="0" smtClean="0"/>
                        <a:t> </a:t>
                      </a:r>
                      <a:endParaRPr lang="de-DE" dirty="0"/>
                    </a:p>
                  </a:txBody>
                  <a:tcPr/>
                </a:tc>
                <a:tc>
                  <a:txBody>
                    <a:bodyPr/>
                    <a:lstStyle/>
                    <a:p>
                      <a:r>
                        <a:rPr lang="de-DE" dirty="0" smtClean="0"/>
                        <a:t>The Church</a:t>
                      </a:r>
                      <a:endParaRPr lang="de-DE" dirty="0"/>
                    </a:p>
                  </a:txBody>
                  <a:tcPr/>
                </a:tc>
              </a:tr>
              <a:tr h="370840">
                <a:tc>
                  <a:txBody>
                    <a:bodyPr/>
                    <a:lstStyle/>
                    <a:p>
                      <a:r>
                        <a:rPr lang="de-DE" dirty="0" smtClean="0"/>
                        <a:t>I: </a:t>
                      </a:r>
                      <a:endParaRPr lang="de-DE" dirty="0"/>
                    </a:p>
                  </a:txBody>
                  <a:tcPr/>
                </a:tc>
                <a:tc>
                  <a:txBody>
                    <a:bodyPr/>
                    <a:lstStyle/>
                    <a:p>
                      <a:r>
                        <a:rPr lang="de-DE" dirty="0" err="1" smtClean="0"/>
                        <a:t>Mystery</a:t>
                      </a:r>
                      <a:r>
                        <a:rPr lang="de-DE" dirty="0" smtClean="0"/>
                        <a:t> </a:t>
                      </a:r>
                      <a:r>
                        <a:rPr lang="de-DE" dirty="0" err="1" smtClean="0"/>
                        <a:t>of</a:t>
                      </a:r>
                      <a:r>
                        <a:rPr lang="de-DE" dirty="0" smtClean="0"/>
                        <a:t> Church</a:t>
                      </a:r>
                      <a:endParaRPr lang="de-DE" dirty="0"/>
                    </a:p>
                  </a:txBody>
                  <a:tcPr/>
                </a:tc>
                <a:tc>
                  <a:txBody>
                    <a:bodyPr/>
                    <a:lstStyle/>
                    <a:p>
                      <a:r>
                        <a:rPr lang="de-DE" dirty="0" smtClean="0"/>
                        <a:t>II: The People </a:t>
                      </a:r>
                      <a:r>
                        <a:rPr lang="de-DE" dirty="0" err="1" smtClean="0"/>
                        <a:t>of</a:t>
                      </a:r>
                      <a:endParaRPr lang="de-DE" dirty="0"/>
                    </a:p>
                  </a:txBody>
                  <a:tcPr/>
                </a:tc>
                <a:tc>
                  <a:txBody>
                    <a:bodyPr/>
                    <a:lstStyle/>
                    <a:p>
                      <a:r>
                        <a:rPr lang="de-DE" dirty="0" err="1" smtClean="0"/>
                        <a:t>God</a:t>
                      </a:r>
                      <a:endParaRPr lang="de-DE" dirty="0"/>
                    </a:p>
                  </a:txBody>
                  <a:tcPr/>
                </a:tc>
              </a:tr>
              <a:tr h="370840">
                <a:tc>
                  <a:txBody>
                    <a:bodyPr/>
                    <a:lstStyle/>
                    <a:p>
                      <a:r>
                        <a:rPr lang="de-DE" dirty="0" smtClean="0"/>
                        <a:t>II: </a:t>
                      </a:r>
                      <a:r>
                        <a:rPr lang="de-DE" dirty="0" err="1" smtClean="0"/>
                        <a:t>Hierarchy</a:t>
                      </a:r>
                      <a:r>
                        <a:rPr lang="de-DE" baseline="0" dirty="0" smtClean="0"/>
                        <a:t> &amp;</a:t>
                      </a:r>
                      <a:endParaRPr lang="de-DE" dirty="0"/>
                    </a:p>
                  </a:txBody>
                  <a:tcPr/>
                </a:tc>
                <a:tc>
                  <a:txBody>
                    <a:bodyPr/>
                    <a:lstStyle/>
                    <a:p>
                      <a:r>
                        <a:rPr lang="de-DE" dirty="0" err="1" smtClean="0"/>
                        <a:t>Partic</a:t>
                      </a:r>
                      <a:r>
                        <a:rPr lang="de-DE" dirty="0" smtClean="0"/>
                        <a:t>. </a:t>
                      </a:r>
                      <a:r>
                        <a:rPr lang="de-DE" dirty="0" err="1" smtClean="0"/>
                        <a:t>Episcopate</a:t>
                      </a:r>
                      <a:endParaRPr lang="de-DE" dirty="0"/>
                    </a:p>
                  </a:txBody>
                  <a:tcPr/>
                </a:tc>
                <a:tc>
                  <a:txBody>
                    <a:bodyPr/>
                    <a:lstStyle/>
                    <a:p>
                      <a:r>
                        <a:rPr lang="de-DE" dirty="0" smtClean="0"/>
                        <a:t>III: The Church </a:t>
                      </a:r>
                      <a:r>
                        <a:rPr lang="de-DE" dirty="0" err="1" smtClean="0"/>
                        <a:t>is</a:t>
                      </a:r>
                      <a:endParaRPr lang="de-DE" dirty="0"/>
                    </a:p>
                  </a:txBody>
                  <a:tcPr/>
                </a:tc>
                <a:tc>
                  <a:txBody>
                    <a:bodyPr/>
                    <a:lstStyle/>
                    <a:p>
                      <a:r>
                        <a:rPr lang="de-DE" dirty="0" err="1" smtClean="0"/>
                        <a:t>Hierarchical</a:t>
                      </a:r>
                      <a:endParaRPr lang="de-DE" dirty="0"/>
                    </a:p>
                  </a:txBody>
                  <a:tcPr/>
                </a:tc>
              </a:tr>
              <a:tr h="370840">
                <a:tc>
                  <a:txBody>
                    <a:bodyPr/>
                    <a:lstStyle/>
                    <a:p>
                      <a:endParaRPr lang="de-DE"/>
                    </a:p>
                  </a:txBody>
                  <a:tcPr/>
                </a:tc>
                <a:tc>
                  <a:txBody>
                    <a:bodyPr/>
                    <a:lstStyle/>
                    <a:p>
                      <a:endParaRPr lang="de-DE"/>
                    </a:p>
                  </a:txBody>
                  <a:tcPr/>
                </a:tc>
                <a:tc>
                  <a:txBody>
                    <a:bodyPr/>
                    <a:lstStyle/>
                    <a:p>
                      <a:r>
                        <a:rPr lang="de-DE" dirty="0" smtClean="0"/>
                        <a:t>IV: The </a:t>
                      </a:r>
                      <a:r>
                        <a:rPr lang="de-DE" dirty="0" err="1" smtClean="0"/>
                        <a:t>Laity</a:t>
                      </a:r>
                      <a:endParaRPr lang="de-DE" dirty="0"/>
                    </a:p>
                  </a:txBody>
                  <a:tcPr/>
                </a:tc>
                <a:tc>
                  <a:txBody>
                    <a:bodyPr/>
                    <a:lstStyle/>
                    <a:p>
                      <a:endParaRPr lang="de-DE" dirty="0"/>
                    </a:p>
                  </a:txBody>
                  <a:tcPr/>
                </a:tc>
              </a:tr>
              <a:tr h="370840">
                <a:tc>
                  <a:txBody>
                    <a:bodyPr/>
                    <a:lstStyle/>
                    <a:p>
                      <a:r>
                        <a:rPr lang="de-DE" dirty="0" smtClean="0"/>
                        <a:t>III:</a:t>
                      </a:r>
                      <a:r>
                        <a:rPr lang="de-DE" baseline="0" dirty="0" smtClean="0"/>
                        <a:t> People </a:t>
                      </a:r>
                      <a:r>
                        <a:rPr lang="de-DE" baseline="0" dirty="0" err="1" smtClean="0"/>
                        <a:t>of</a:t>
                      </a:r>
                      <a:r>
                        <a:rPr lang="de-DE" baseline="0" dirty="0" smtClean="0"/>
                        <a:t> </a:t>
                      </a:r>
                      <a:r>
                        <a:rPr lang="de-DE" baseline="0" dirty="0" err="1" smtClean="0"/>
                        <a:t>God</a:t>
                      </a:r>
                      <a:r>
                        <a:rPr lang="de-DE" baseline="0" dirty="0" smtClean="0"/>
                        <a:t> &amp;</a:t>
                      </a:r>
                      <a:endParaRPr lang="de-DE" dirty="0"/>
                    </a:p>
                  </a:txBody>
                  <a:tcPr/>
                </a:tc>
                <a:tc>
                  <a:txBody>
                    <a:bodyPr/>
                    <a:lstStyle/>
                    <a:p>
                      <a:r>
                        <a:rPr lang="de-DE" dirty="0" err="1" smtClean="0"/>
                        <a:t>Partic</a:t>
                      </a:r>
                      <a:r>
                        <a:rPr lang="de-DE" dirty="0" smtClean="0"/>
                        <a:t>. </a:t>
                      </a:r>
                      <a:r>
                        <a:rPr lang="de-DE" dirty="0" err="1" smtClean="0"/>
                        <a:t>Laity</a:t>
                      </a:r>
                      <a:endParaRPr lang="de-DE" dirty="0" smtClean="0"/>
                    </a:p>
                    <a:p>
                      <a:endParaRPr lang="de-DE" dirty="0"/>
                    </a:p>
                  </a:txBody>
                  <a:tcPr/>
                </a:tc>
                <a:tc>
                  <a:txBody>
                    <a:bodyPr/>
                    <a:lstStyle/>
                    <a:p>
                      <a:r>
                        <a:rPr lang="de-DE" dirty="0" smtClean="0"/>
                        <a:t>V: The Universal</a:t>
                      </a:r>
                      <a:endParaRPr lang="de-DE" dirty="0"/>
                    </a:p>
                  </a:txBody>
                  <a:tcPr/>
                </a:tc>
                <a:tc>
                  <a:txBody>
                    <a:bodyPr/>
                    <a:lstStyle/>
                    <a:p>
                      <a:r>
                        <a:rPr lang="de-DE" dirty="0" smtClean="0"/>
                        <a:t>Call </a:t>
                      </a:r>
                      <a:r>
                        <a:rPr lang="de-DE" dirty="0" err="1" smtClean="0"/>
                        <a:t>to</a:t>
                      </a:r>
                      <a:r>
                        <a:rPr lang="de-DE" dirty="0" smtClean="0"/>
                        <a:t> </a:t>
                      </a:r>
                      <a:r>
                        <a:rPr lang="de-DE" dirty="0" err="1" smtClean="0"/>
                        <a:t>Holiness</a:t>
                      </a:r>
                      <a:endParaRPr lang="de-DE" dirty="0"/>
                    </a:p>
                  </a:txBody>
                  <a:tcPr/>
                </a:tc>
              </a:tr>
              <a:tr h="370840">
                <a:tc>
                  <a:txBody>
                    <a:bodyPr/>
                    <a:lstStyle/>
                    <a:p>
                      <a:r>
                        <a:rPr lang="de-DE" dirty="0" smtClean="0"/>
                        <a:t>IV: Call </a:t>
                      </a:r>
                      <a:r>
                        <a:rPr lang="de-DE" dirty="0" err="1" smtClean="0"/>
                        <a:t>to</a:t>
                      </a:r>
                      <a:r>
                        <a:rPr lang="de-DE" dirty="0" smtClean="0"/>
                        <a:t> </a:t>
                      </a:r>
                      <a:r>
                        <a:rPr lang="de-DE" dirty="0" err="1" smtClean="0"/>
                        <a:t>Holiness</a:t>
                      </a:r>
                      <a:endParaRPr lang="de-DE" dirty="0"/>
                    </a:p>
                  </a:txBody>
                  <a:tcPr/>
                </a:tc>
                <a:tc>
                  <a:txBody>
                    <a:bodyPr/>
                    <a:lstStyle/>
                    <a:p>
                      <a:r>
                        <a:rPr lang="de-DE" dirty="0" smtClean="0"/>
                        <a:t>In </a:t>
                      </a:r>
                      <a:r>
                        <a:rPr lang="de-DE" dirty="0" err="1" smtClean="0"/>
                        <a:t>the</a:t>
                      </a:r>
                      <a:r>
                        <a:rPr lang="de-DE" dirty="0" smtClean="0"/>
                        <a:t> Church</a:t>
                      </a:r>
                      <a:endParaRPr lang="de-DE" dirty="0"/>
                    </a:p>
                  </a:txBody>
                  <a:tcPr/>
                </a:tc>
                <a:tc>
                  <a:txBody>
                    <a:bodyPr/>
                    <a:lstStyle/>
                    <a:p>
                      <a:r>
                        <a:rPr lang="de-DE" dirty="0" smtClean="0"/>
                        <a:t>VI: </a:t>
                      </a:r>
                      <a:r>
                        <a:rPr lang="de-DE" dirty="0" err="1" smtClean="0"/>
                        <a:t>Religious</a:t>
                      </a:r>
                      <a:endParaRPr lang="de-DE" dirty="0"/>
                    </a:p>
                  </a:txBody>
                  <a:tcPr/>
                </a:tc>
                <a:tc>
                  <a:txBody>
                    <a:bodyPr/>
                    <a:lstStyle/>
                    <a:p>
                      <a:endParaRPr lang="de-DE" dirty="0"/>
                    </a:p>
                  </a:txBody>
                  <a:tcPr/>
                </a:tc>
              </a:tr>
              <a:tr h="370840">
                <a:tc>
                  <a:txBody>
                    <a:bodyPr/>
                    <a:lstStyle/>
                    <a:p>
                      <a:endParaRPr lang="de-DE"/>
                    </a:p>
                  </a:txBody>
                  <a:tcPr/>
                </a:tc>
                <a:tc>
                  <a:txBody>
                    <a:bodyPr/>
                    <a:lstStyle/>
                    <a:p>
                      <a:endParaRPr lang="de-DE"/>
                    </a:p>
                  </a:txBody>
                  <a:tcPr/>
                </a:tc>
                <a:tc>
                  <a:txBody>
                    <a:bodyPr/>
                    <a:lstStyle/>
                    <a:p>
                      <a:r>
                        <a:rPr lang="de-DE" dirty="0" smtClean="0"/>
                        <a:t>VII: The Pilgrim</a:t>
                      </a:r>
                      <a:endParaRPr lang="de-DE" dirty="0"/>
                    </a:p>
                  </a:txBody>
                  <a:tcPr/>
                </a:tc>
                <a:tc>
                  <a:txBody>
                    <a:bodyPr/>
                    <a:lstStyle/>
                    <a:p>
                      <a:r>
                        <a:rPr lang="de-DE" dirty="0" smtClean="0"/>
                        <a:t>Church</a:t>
                      </a:r>
                      <a:endParaRPr lang="de-DE" dirty="0"/>
                    </a:p>
                  </a:txBody>
                  <a:tcPr/>
                </a:tc>
              </a:tr>
              <a:tr h="370840">
                <a:tc>
                  <a:txBody>
                    <a:bodyPr/>
                    <a:lstStyle/>
                    <a:p>
                      <a:endParaRPr lang="de-DE"/>
                    </a:p>
                  </a:txBody>
                  <a:tcPr/>
                </a:tc>
                <a:tc>
                  <a:txBody>
                    <a:bodyPr/>
                    <a:lstStyle/>
                    <a:p>
                      <a:endParaRPr lang="de-DE"/>
                    </a:p>
                  </a:txBody>
                  <a:tcPr/>
                </a:tc>
                <a:tc>
                  <a:txBody>
                    <a:bodyPr/>
                    <a:lstStyle/>
                    <a:p>
                      <a:r>
                        <a:rPr lang="de-DE" dirty="0" smtClean="0"/>
                        <a:t>VIII: </a:t>
                      </a:r>
                      <a:r>
                        <a:rPr lang="de-DE" dirty="0" err="1" smtClean="0"/>
                        <a:t>Our</a:t>
                      </a:r>
                      <a:r>
                        <a:rPr lang="de-DE" dirty="0" smtClean="0"/>
                        <a:t> Lady</a:t>
                      </a:r>
                      <a:endParaRPr lang="de-DE" dirty="0"/>
                    </a:p>
                  </a:txBody>
                  <a:tcPr/>
                </a:tc>
                <a:tc>
                  <a:txBody>
                    <a:bodyPr/>
                    <a:lstStyle/>
                    <a:p>
                      <a:endParaRPr lang="de-DE" dirty="0"/>
                    </a:p>
                  </a:txBody>
                  <a:tcPr/>
                </a:tc>
              </a:tr>
              <a:tr h="370840">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bl>
          </a:graphicData>
        </a:graphic>
      </p:graphicFrame>
    </p:spTree>
    <p:extLst>
      <p:ext uri="{BB962C8B-B14F-4D97-AF65-F5344CB8AC3E}">
        <p14:creationId xmlns:p14="http://schemas.microsoft.com/office/powerpoint/2010/main" val="129381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MORE BIBLICAL ECCLESIOLOGY</a:t>
            </a:r>
            <a:endParaRPr lang="de-DE" dirty="0"/>
          </a:p>
        </p:txBody>
      </p:sp>
      <p:sp>
        <p:nvSpPr>
          <p:cNvPr id="3" name="Inhaltsplatzhalter 2"/>
          <p:cNvSpPr>
            <a:spLocks noGrp="1"/>
          </p:cNvSpPr>
          <p:nvPr>
            <p:ph idx="1"/>
          </p:nvPr>
        </p:nvSpPr>
        <p:spPr/>
        <p:txBody>
          <a:bodyPr/>
          <a:lstStyle/>
          <a:p>
            <a:pPr marL="514350" indent="-514350">
              <a:buAutoNum type="arabicPeriod"/>
            </a:pPr>
            <a:r>
              <a:rPr lang="de-DE" dirty="0" err="1" smtClean="0"/>
              <a:t>Ch</a:t>
            </a:r>
            <a:r>
              <a:rPr lang="de-DE" dirty="0" smtClean="0"/>
              <a:t>. 1 </a:t>
            </a:r>
            <a:r>
              <a:rPr lang="de-DE" dirty="0" err="1" smtClean="0"/>
              <a:t>gives</a:t>
            </a:r>
            <a:r>
              <a:rPr lang="de-DE" dirty="0" smtClean="0"/>
              <a:t> </a:t>
            </a:r>
            <a:r>
              <a:rPr lang="de-DE" dirty="0" err="1" smtClean="0"/>
              <a:t>biblical</a:t>
            </a:r>
            <a:r>
              <a:rPr lang="de-DE" dirty="0" smtClean="0"/>
              <a:t> </a:t>
            </a:r>
            <a:r>
              <a:rPr lang="de-DE" dirty="0" err="1" smtClean="0"/>
              <a:t>images</a:t>
            </a:r>
            <a:r>
              <a:rPr lang="de-DE" dirty="0" smtClean="0"/>
              <a:t> </a:t>
            </a:r>
            <a:r>
              <a:rPr lang="de-DE" dirty="0" err="1" smtClean="0"/>
              <a:t>of</a:t>
            </a:r>
            <a:r>
              <a:rPr lang="de-DE" dirty="0" smtClean="0"/>
              <a:t> </a:t>
            </a:r>
            <a:r>
              <a:rPr lang="de-DE" dirty="0" err="1" smtClean="0"/>
              <a:t>the</a:t>
            </a:r>
            <a:r>
              <a:rPr lang="de-DE" dirty="0" smtClean="0"/>
              <a:t> Church. </a:t>
            </a:r>
          </a:p>
          <a:p>
            <a:pPr marL="514350" indent="-514350">
              <a:buAutoNum type="arabicPeriod"/>
            </a:pPr>
            <a:r>
              <a:rPr lang="de-DE" dirty="0" smtClean="0"/>
              <a:t>People </a:t>
            </a:r>
            <a:r>
              <a:rPr lang="de-DE" dirty="0" err="1" smtClean="0"/>
              <a:t>of</a:t>
            </a:r>
            <a:r>
              <a:rPr lang="de-DE" dirty="0" smtClean="0"/>
              <a:t> </a:t>
            </a:r>
            <a:r>
              <a:rPr lang="de-DE" dirty="0" err="1" smtClean="0"/>
              <a:t>God</a:t>
            </a:r>
            <a:r>
              <a:rPr lang="de-DE" dirty="0" smtClean="0"/>
              <a:t> </a:t>
            </a:r>
            <a:r>
              <a:rPr lang="de-DE" dirty="0" err="1" smtClean="0"/>
              <a:t>roots</a:t>
            </a:r>
            <a:r>
              <a:rPr lang="de-DE" dirty="0" smtClean="0"/>
              <a:t> Church in Israel.</a:t>
            </a:r>
          </a:p>
          <a:p>
            <a:pPr marL="514350" indent="-514350">
              <a:buAutoNum type="arabicPeriod"/>
            </a:pPr>
            <a:r>
              <a:rPr lang="de-DE" dirty="0" err="1" smtClean="0"/>
              <a:t>Ch</a:t>
            </a:r>
            <a:r>
              <a:rPr lang="de-DE" dirty="0" smtClean="0"/>
              <a:t>. 3 </a:t>
            </a:r>
            <a:r>
              <a:rPr lang="de-DE" dirty="0" err="1" smtClean="0"/>
              <a:t>introduces</a:t>
            </a:r>
            <a:r>
              <a:rPr lang="de-DE" dirty="0" smtClean="0"/>
              <a:t> </a:t>
            </a:r>
            <a:r>
              <a:rPr lang="de-DE" dirty="0" err="1" smtClean="0"/>
              <a:t>diocese</a:t>
            </a:r>
            <a:r>
              <a:rPr lang="de-DE" dirty="0" smtClean="0"/>
              <a:t> </a:t>
            </a:r>
            <a:r>
              <a:rPr lang="de-DE" dirty="0" err="1" smtClean="0"/>
              <a:t>as</a:t>
            </a:r>
            <a:r>
              <a:rPr lang="de-DE" dirty="0" smtClean="0"/>
              <a:t> </a:t>
            </a:r>
            <a:r>
              <a:rPr lang="de-DE" dirty="0" err="1" smtClean="0"/>
              <a:t>particular</a:t>
            </a:r>
            <a:r>
              <a:rPr lang="de-DE" dirty="0" smtClean="0"/>
              <a:t> </a:t>
            </a:r>
            <a:r>
              <a:rPr lang="de-DE" dirty="0" err="1" smtClean="0"/>
              <a:t>church</a:t>
            </a:r>
            <a:r>
              <a:rPr lang="de-DE" dirty="0" smtClean="0"/>
              <a:t>.</a:t>
            </a:r>
          </a:p>
          <a:p>
            <a:pPr marL="514350" indent="-514350">
              <a:buAutoNum type="arabicPeriod"/>
            </a:pPr>
            <a:r>
              <a:rPr lang="de-DE" dirty="0" err="1" smtClean="0"/>
              <a:t>Laity</a:t>
            </a:r>
            <a:r>
              <a:rPr lang="de-DE" dirty="0" smtClean="0"/>
              <a:t>: </a:t>
            </a:r>
            <a:r>
              <a:rPr lang="de-DE" dirty="0" err="1" smtClean="0"/>
              <a:t>mission</a:t>
            </a:r>
            <a:r>
              <a:rPr lang="de-DE" dirty="0" smtClean="0"/>
              <a:t> </a:t>
            </a:r>
            <a:r>
              <a:rPr lang="de-DE" dirty="0" err="1" smtClean="0"/>
              <a:t>and</a:t>
            </a:r>
            <a:r>
              <a:rPr lang="de-DE" dirty="0" smtClean="0"/>
              <a:t> </a:t>
            </a:r>
            <a:r>
              <a:rPr lang="de-DE" dirty="0" err="1" smtClean="0"/>
              <a:t>role</a:t>
            </a:r>
            <a:r>
              <a:rPr lang="de-DE" dirty="0" smtClean="0"/>
              <a:t> </a:t>
            </a:r>
            <a:r>
              <a:rPr lang="de-DE" dirty="0" err="1" smtClean="0"/>
              <a:t>based</a:t>
            </a:r>
            <a:r>
              <a:rPr lang="de-DE" dirty="0" smtClean="0"/>
              <a:t> on </a:t>
            </a:r>
            <a:r>
              <a:rPr lang="de-DE" dirty="0" err="1" smtClean="0"/>
              <a:t>baptism</a:t>
            </a:r>
            <a:r>
              <a:rPr lang="de-DE" dirty="0" smtClean="0"/>
              <a:t>.</a:t>
            </a:r>
          </a:p>
          <a:p>
            <a:pPr marL="514350" indent="-514350">
              <a:buAutoNum type="arabicPeriod"/>
            </a:pPr>
            <a:r>
              <a:rPr lang="de-DE" dirty="0" smtClean="0"/>
              <a:t>All, not just </a:t>
            </a:r>
            <a:r>
              <a:rPr lang="de-DE" dirty="0" err="1" smtClean="0"/>
              <a:t>priests</a:t>
            </a:r>
            <a:r>
              <a:rPr lang="de-DE" dirty="0" smtClean="0"/>
              <a:t> </a:t>
            </a:r>
            <a:r>
              <a:rPr lang="de-DE" dirty="0" err="1" smtClean="0"/>
              <a:t>and</a:t>
            </a:r>
            <a:r>
              <a:rPr lang="de-DE" dirty="0" smtClean="0"/>
              <a:t> </a:t>
            </a:r>
            <a:r>
              <a:rPr lang="de-DE" dirty="0" err="1" smtClean="0"/>
              <a:t>religious</a:t>
            </a:r>
            <a:r>
              <a:rPr lang="de-DE" dirty="0" smtClean="0"/>
              <a:t>, </a:t>
            </a:r>
            <a:r>
              <a:rPr lang="de-DE" dirty="0" err="1" smtClean="0"/>
              <a:t>called</a:t>
            </a:r>
            <a:r>
              <a:rPr lang="de-DE" dirty="0" smtClean="0"/>
              <a:t> </a:t>
            </a:r>
            <a:r>
              <a:rPr lang="de-DE" dirty="0" err="1" smtClean="0"/>
              <a:t>to</a:t>
            </a:r>
            <a:r>
              <a:rPr lang="de-DE" dirty="0" smtClean="0"/>
              <a:t> </a:t>
            </a:r>
            <a:r>
              <a:rPr lang="de-DE" dirty="0" err="1" smtClean="0"/>
              <a:t>be</a:t>
            </a:r>
            <a:r>
              <a:rPr lang="de-DE" dirty="0" smtClean="0"/>
              <a:t> </a:t>
            </a:r>
            <a:r>
              <a:rPr lang="de-DE" dirty="0" err="1" smtClean="0"/>
              <a:t>holy</a:t>
            </a:r>
            <a:r>
              <a:rPr lang="de-DE" dirty="0" smtClean="0"/>
              <a:t>.</a:t>
            </a:r>
          </a:p>
          <a:p>
            <a:pPr marL="514350" indent="-514350">
              <a:buAutoNum type="arabicPeriod"/>
            </a:pPr>
            <a:r>
              <a:rPr lang="de-DE" dirty="0" smtClean="0"/>
              <a:t>Church on </a:t>
            </a:r>
            <a:r>
              <a:rPr lang="de-DE" dirty="0" err="1" smtClean="0"/>
              <a:t>way</a:t>
            </a:r>
            <a:r>
              <a:rPr lang="de-DE" dirty="0" smtClean="0"/>
              <a:t> </a:t>
            </a:r>
            <a:r>
              <a:rPr lang="de-DE" dirty="0" err="1" smtClean="0"/>
              <a:t>from</a:t>
            </a:r>
            <a:r>
              <a:rPr lang="de-DE" dirty="0" smtClean="0"/>
              <a:t> </a:t>
            </a:r>
            <a:r>
              <a:rPr lang="de-DE" dirty="0" err="1" smtClean="0"/>
              <a:t>Pentecost</a:t>
            </a:r>
            <a:r>
              <a:rPr lang="de-DE" dirty="0" smtClean="0"/>
              <a:t> </a:t>
            </a:r>
            <a:r>
              <a:rPr lang="de-DE" dirty="0" err="1" smtClean="0"/>
              <a:t>to</a:t>
            </a:r>
            <a:r>
              <a:rPr lang="de-DE" dirty="0" smtClean="0"/>
              <a:t> </a:t>
            </a:r>
            <a:r>
              <a:rPr lang="de-DE" dirty="0" err="1" smtClean="0"/>
              <a:t>Parousia</a:t>
            </a:r>
            <a:r>
              <a:rPr lang="de-DE" dirty="0" smtClean="0"/>
              <a:t>.</a:t>
            </a:r>
          </a:p>
          <a:p>
            <a:pPr marL="514350" indent="-514350">
              <a:buAutoNum type="arabicPeriod"/>
            </a:pPr>
            <a:endParaRPr lang="de-DE" dirty="0"/>
          </a:p>
        </p:txBody>
      </p:sp>
    </p:spTree>
    <p:extLst>
      <p:ext uri="{BB962C8B-B14F-4D97-AF65-F5344CB8AC3E}">
        <p14:creationId xmlns:p14="http://schemas.microsoft.com/office/powerpoint/2010/main" val="228606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Ecumenism</a:t>
            </a:r>
            <a:r>
              <a:rPr lang="de-DE" dirty="0" smtClean="0"/>
              <a:t> at </a:t>
            </a:r>
            <a:r>
              <a:rPr lang="de-DE" dirty="0" err="1" smtClean="0"/>
              <a:t>Vatican</a:t>
            </a:r>
            <a:r>
              <a:rPr lang="de-DE" dirty="0" smtClean="0"/>
              <a:t> </a:t>
            </a:r>
            <a:r>
              <a:rPr lang="de-DE" dirty="0" err="1" smtClean="0"/>
              <a:t>Two</a:t>
            </a:r>
            <a:endParaRPr lang="de-DE" dirty="0"/>
          </a:p>
        </p:txBody>
      </p:sp>
      <p:sp>
        <p:nvSpPr>
          <p:cNvPr id="3" name="Inhaltsplatzhalter 2"/>
          <p:cNvSpPr>
            <a:spLocks noGrp="1"/>
          </p:cNvSpPr>
          <p:nvPr>
            <p:ph idx="1"/>
          </p:nvPr>
        </p:nvSpPr>
        <p:spPr>
          <a:xfrm>
            <a:off x="467544" y="1556792"/>
            <a:ext cx="8229600" cy="4525963"/>
          </a:xfrm>
        </p:spPr>
        <p:txBody>
          <a:bodyPr>
            <a:normAutofit fontScale="47500" lnSpcReduction="20000"/>
          </a:bodyPr>
          <a:lstStyle/>
          <a:p>
            <a:pPr marL="0" indent="0">
              <a:buNone/>
            </a:pPr>
            <a:r>
              <a:rPr lang="de-DE" sz="6700" b="1" dirty="0" err="1" smtClean="0"/>
              <a:t>There</a:t>
            </a:r>
            <a:r>
              <a:rPr lang="de-DE" sz="6700" b="1" dirty="0" smtClean="0"/>
              <a:t> </a:t>
            </a:r>
            <a:r>
              <a:rPr lang="de-DE" sz="6700" b="1" dirty="0" err="1" smtClean="0"/>
              <a:t>is</a:t>
            </a:r>
            <a:r>
              <a:rPr lang="de-DE" sz="6700" b="1" dirty="0" smtClean="0"/>
              <a:t> a </a:t>
            </a:r>
            <a:r>
              <a:rPr lang="de-DE" sz="6700" b="1" dirty="0" err="1" smtClean="0"/>
              <a:t>major</a:t>
            </a:r>
            <a:r>
              <a:rPr lang="de-DE" sz="6700" b="1" dirty="0" smtClean="0"/>
              <a:t> </a:t>
            </a:r>
            <a:r>
              <a:rPr lang="de-DE" sz="6700" b="1" dirty="0" err="1" smtClean="0"/>
              <a:t>development</a:t>
            </a:r>
            <a:r>
              <a:rPr lang="de-DE" sz="6700" b="1" dirty="0" smtClean="0"/>
              <a:t> in </a:t>
            </a:r>
            <a:r>
              <a:rPr lang="de-DE" sz="6700" b="1" dirty="0" err="1" smtClean="0"/>
              <a:t>Catholic</a:t>
            </a:r>
            <a:r>
              <a:rPr lang="de-DE" sz="6700" b="1" dirty="0" smtClean="0"/>
              <a:t> </a:t>
            </a:r>
            <a:r>
              <a:rPr lang="de-DE" sz="6700" b="1" dirty="0" err="1" smtClean="0"/>
              <a:t>ecclesiology</a:t>
            </a:r>
            <a:r>
              <a:rPr lang="de-DE" sz="6700" b="1" dirty="0" smtClean="0"/>
              <a:t> </a:t>
            </a:r>
            <a:r>
              <a:rPr lang="de-DE" sz="6700" b="1" dirty="0" err="1" smtClean="0"/>
              <a:t>concerning</a:t>
            </a:r>
            <a:r>
              <a:rPr lang="de-DE" sz="6700" b="1" dirty="0" smtClean="0"/>
              <a:t> </a:t>
            </a:r>
            <a:r>
              <a:rPr lang="de-DE" sz="6700" b="1" dirty="0" err="1" smtClean="0"/>
              <a:t>other</a:t>
            </a:r>
            <a:r>
              <a:rPr lang="de-DE" sz="6700" b="1" dirty="0" smtClean="0"/>
              <a:t> Christian </a:t>
            </a:r>
            <a:r>
              <a:rPr lang="de-DE" sz="6700" b="1" dirty="0" err="1" smtClean="0"/>
              <a:t>churches</a:t>
            </a:r>
            <a:r>
              <a:rPr lang="de-DE" sz="6700" b="1" dirty="0" smtClean="0"/>
              <a:t> </a:t>
            </a:r>
            <a:r>
              <a:rPr lang="de-DE" sz="6700" b="1" dirty="0" err="1" smtClean="0"/>
              <a:t>and</a:t>
            </a:r>
            <a:r>
              <a:rPr lang="de-DE" sz="6700" b="1" dirty="0" smtClean="0"/>
              <a:t> </a:t>
            </a:r>
            <a:r>
              <a:rPr lang="de-DE" sz="6700" b="1" dirty="0" err="1" smtClean="0"/>
              <a:t>ecclesial</a:t>
            </a:r>
            <a:r>
              <a:rPr lang="de-DE" sz="6700" b="1" dirty="0" smtClean="0"/>
              <a:t> </a:t>
            </a:r>
            <a:r>
              <a:rPr lang="de-DE" sz="6700" dirty="0" err="1" smtClean="0"/>
              <a:t>communities</a:t>
            </a:r>
            <a:r>
              <a:rPr lang="de-DE" sz="6700" dirty="0" smtClean="0"/>
              <a:t> (</a:t>
            </a:r>
            <a:r>
              <a:rPr lang="de-DE" sz="6700" dirty="0" err="1" smtClean="0"/>
              <a:t>clearer</a:t>
            </a:r>
            <a:r>
              <a:rPr lang="de-DE" sz="6700" dirty="0" smtClean="0"/>
              <a:t> in UR </a:t>
            </a:r>
            <a:r>
              <a:rPr lang="de-DE" sz="6700" dirty="0" err="1" smtClean="0"/>
              <a:t>than</a:t>
            </a:r>
            <a:r>
              <a:rPr lang="de-DE" sz="6700" dirty="0" smtClean="0"/>
              <a:t> in LG 15).</a:t>
            </a:r>
          </a:p>
          <a:p>
            <a:pPr marL="0" indent="0">
              <a:buNone/>
            </a:pPr>
            <a:r>
              <a:rPr lang="en-GB" sz="6700" dirty="0" smtClean="0"/>
              <a:t>“</a:t>
            </a:r>
            <a:r>
              <a:rPr lang="de-DE" sz="6700" dirty="0" smtClean="0"/>
              <a:t>The </a:t>
            </a:r>
            <a:r>
              <a:rPr lang="en-GB" sz="6700" dirty="0" smtClean="0"/>
              <a:t>one</a:t>
            </a:r>
            <a:r>
              <a:rPr lang="de-DE" sz="6700" dirty="0" smtClean="0"/>
              <a:t>, </a:t>
            </a:r>
            <a:r>
              <a:rPr lang="de-DE" sz="6700" dirty="0" err="1" smtClean="0"/>
              <a:t>holy</a:t>
            </a:r>
            <a:r>
              <a:rPr lang="de-DE" sz="6700" dirty="0" smtClean="0"/>
              <a:t>, </a:t>
            </a:r>
            <a:r>
              <a:rPr lang="de-DE" sz="6700" dirty="0" err="1" smtClean="0"/>
              <a:t>catholic</a:t>
            </a:r>
            <a:r>
              <a:rPr lang="de-DE" sz="6700" dirty="0" smtClean="0"/>
              <a:t>, </a:t>
            </a:r>
            <a:r>
              <a:rPr lang="de-DE" sz="6700" dirty="0" err="1" smtClean="0"/>
              <a:t>and</a:t>
            </a:r>
            <a:r>
              <a:rPr lang="de-DE" sz="6700" dirty="0" smtClean="0"/>
              <a:t> </a:t>
            </a:r>
            <a:r>
              <a:rPr lang="de-DE" sz="6700" dirty="0" err="1" smtClean="0"/>
              <a:t>apostolic</a:t>
            </a:r>
            <a:r>
              <a:rPr lang="de-DE" sz="6700" dirty="0" smtClean="0"/>
              <a:t> </a:t>
            </a:r>
            <a:r>
              <a:rPr lang="de-DE" sz="6700" dirty="0" err="1" smtClean="0"/>
              <a:t>church</a:t>
            </a:r>
            <a:r>
              <a:rPr lang="de-DE" sz="6700" dirty="0" smtClean="0"/>
              <a:t> </a:t>
            </a:r>
            <a:r>
              <a:rPr lang="de-DE" sz="6700" dirty="0" err="1" smtClean="0"/>
              <a:t>subsists</a:t>
            </a:r>
            <a:r>
              <a:rPr lang="de-DE" sz="6700" dirty="0" smtClean="0"/>
              <a:t> in </a:t>
            </a:r>
            <a:r>
              <a:rPr lang="de-DE" sz="6700" dirty="0" err="1" smtClean="0"/>
              <a:t>the</a:t>
            </a:r>
            <a:r>
              <a:rPr lang="de-DE" sz="6700" dirty="0" smtClean="0"/>
              <a:t> </a:t>
            </a:r>
            <a:r>
              <a:rPr lang="de-DE" sz="6700" dirty="0" err="1" smtClean="0"/>
              <a:t>Catholic</a:t>
            </a:r>
            <a:r>
              <a:rPr lang="de-DE" sz="6700" dirty="0" smtClean="0"/>
              <a:t> Church</a:t>
            </a:r>
            <a:r>
              <a:rPr lang="en-GB" sz="6700" dirty="0" smtClean="0"/>
              <a:t>” (LG, 8). Does not repeat identification of </a:t>
            </a:r>
            <a:r>
              <a:rPr lang="en-GB" sz="6700" i="1" dirty="0" err="1" smtClean="0"/>
              <a:t>Mystici</a:t>
            </a:r>
            <a:r>
              <a:rPr lang="en-GB" sz="6700" i="1" dirty="0" smtClean="0"/>
              <a:t> </a:t>
            </a:r>
            <a:r>
              <a:rPr lang="en-GB" sz="6700" i="1" dirty="0" err="1" smtClean="0"/>
              <a:t>Corporis</a:t>
            </a:r>
            <a:r>
              <a:rPr lang="en-GB" sz="6700" dirty="0" smtClean="0"/>
              <a:t>(1943).</a:t>
            </a:r>
            <a:endParaRPr lang="de-DE" sz="6700" dirty="0" smtClean="0"/>
          </a:p>
          <a:p>
            <a:pPr marL="0" indent="0">
              <a:buNone/>
            </a:pPr>
            <a:r>
              <a:rPr lang="de-DE" sz="6700" dirty="0" err="1" smtClean="0"/>
              <a:t>They</a:t>
            </a:r>
            <a:r>
              <a:rPr lang="de-DE" sz="6700" dirty="0" smtClean="0"/>
              <a:t> </a:t>
            </a:r>
            <a:r>
              <a:rPr lang="de-DE" sz="6700" dirty="0" err="1" smtClean="0"/>
              <a:t>have</a:t>
            </a:r>
            <a:r>
              <a:rPr lang="de-DE" sz="6700" dirty="0" smtClean="0"/>
              <a:t> </a:t>
            </a:r>
            <a:r>
              <a:rPr lang="de-DE" sz="6700" dirty="0" err="1" smtClean="0"/>
              <a:t>significance</a:t>
            </a:r>
            <a:r>
              <a:rPr lang="de-DE" sz="6700" dirty="0" smtClean="0"/>
              <a:t> </a:t>
            </a:r>
            <a:r>
              <a:rPr lang="de-DE" sz="6700" dirty="0" err="1" smtClean="0"/>
              <a:t>as</a:t>
            </a:r>
            <a:r>
              <a:rPr lang="de-DE" sz="6700" dirty="0" smtClean="0"/>
              <a:t> </a:t>
            </a:r>
            <a:r>
              <a:rPr lang="de-DE" sz="6700" dirty="0" err="1" smtClean="0"/>
              <a:t>communities</a:t>
            </a:r>
            <a:r>
              <a:rPr lang="de-DE" sz="6700" dirty="0" smtClean="0"/>
              <a:t> in </a:t>
            </a:r>
            <a:r>
              <a:rPr lang="de-DE" sz="6700" dirty="0" err="1" smtClean="0"/>
              <a:t>the</a:t>
            </a:r>
            <a:r>
              <a:rPr lang="de-DE" sz="6700" dirty="0" smtClean="0"/>
              <a:t> </a:t>
            </a:r>
            <a:r>
              <a:rPr lang="de-DE" sz="6700" dirty="0" err="1" smtClean="0"/>
              <a:t>mystery</a:t>
            </a:r>
            <a:r>
              <a:rPr lang="de-DE" sz="6700" dirty="0" smtClean="0"/>
              <a:t> </a:t>
            </a:r>
            <a:r>
              <a:rPr lang="de-DE" sz="6700" dirty="0" err="1" smtClean="0"/>
              <a:t>of</a:t>
            </a:r>
            <a:r>
              <a:rPr lang="de-DE" sz="6700" dirty="0" smtClean="0"/>
              <a:t> </a:t>
            </a:r>
            <a:r>
              <a:rPr lang="de-DE" sz="6700" dirty="0" err="1" smtClean="0"/>
              <a:t>salvation</a:t>
            </a:r>
            <a:r>
              <a:rPr lang="de-DE" sz="6700" dirty="0" smtClean="0"/>
              <a:t> (UR 3).</a:t>
            </a:r>
          </a:p>
          <a:p>
            <a:pPr marL="0" indent="0">
              <a:buNone/>
            </a:pPr>
            <a:endParaRPr lang="de-DE" sz="5100" dirty="0" smtClean="0"/>
          </a:p>
          <a:p>
            <a:pPr marL="0" indent="0">
              <a:buNone/>
            </a:pPr>
            <a:r>
              <a:rPr lang="de-DE" dirty="0" smtClean="0"/>
              <a:t> </a:t>
            </a:r>
            <a:endParaRPr lang="de-DE" dirty="0"/>
          </a:p>
        </p:txBody>
      </p:sp>
    </p:spTree>
    <p:extLst>
      <p:ext uri="{BB962C8B-B14F-4D97-AF65-F5344CB8AC3E}">
        <p14:creationId xmlns:p14="http://schemas.microsoft.com/office/powerpoint/2010/main" val="1812947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Ecclesia Semper </a:t>
            </a:r>
            <a:r>
              <a:rPr lang="de-DE" dirty="0" err="1" smtClean="0"/>
              <a:t>Reformanda</a:t>
            </a:r>
            <a:endParaRPr lang="de-DE" dirty="0"/>
          </a:p>
        </p:txBody>
      </p:sp>
      <p:sp>
        <p:nvSpPr>
          <p:cNvPr id="3" name="Inhaltsplatzhalter 2"/>
          <p:cNvSpPr>
            <a:spLocks noGrp="1"/>
          </p:cNvSpPr>
          <p:nvPr>
            <p:ph idx="1"/>
          </p:nvPr>
        </p:nvSpPr>
        <p:spPr/>
        <p:txBody>
          <a:bodyPr/>
          <a:lstStyle/>
          <a:p>
            <a:pPr marL="0" indent="0">
              <a:buNone/>
            </a:pPr>
            <a:r>
              <a:rPr lang="en-GB" dirty="0" smtClean="0"/>
              <a:t>“Every renewal of the church essentially consists in an increase of fidelity to her own calling. … Christ summons the church, as she goes her pilgrim way, to that continual reformation of which she always has need, insofar as she is a human institution here on earth.” (UR, 6).</a:t>
            </a:r>
            <a:endParaRPr lang="en-GB" dirty="0"/>
          </a:p>
          <a:p>
            <a:pPr marL="0" indent="0">
              <a:buNone/>
            </a:pPr>
            <a:r>
              <a:rPr lang="en-GB" dirty="0" smtClean="0"/>
              <a:t>No ecumenism without renewal.</a:t>
            </a:r>
          </a:p>
          <a:p>
            <a:pPr marL="0" indent="0">
              <a:buNone/>
            </a:pPr>
            <a:r>
              <a:rPr lang="en-GB" dirty="0" smtClean="0"/>
              <a:t>No renewal </a:t>
            </a:r>
            <a:r>
              <a:rPr lang="en-GB" smtClean="0"/>
              <a:t>without ecumenism.</a:t>
            </a:r>
            <a:endParaRPr lang="en-GB" dirty="0"/>
          </a:p>
        </p:txBody>
      </p:sp>
    </p:spTree>
    <p:extLst>
      <p:ext uri="{BB962C8B-B14F-4D97-AF65-F5344CB8AC3E}">
        <p14:creationId xmlns:p14="http://schemas.microsoft.com/office/powerpoint/2010/main" val="1300971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Jews at </a:t>
            </a:r>
            <a:r>
              <a:rPr lang="de-DE" dirty="0" err="1" smtClean="0"/>
              <a:t>Vatican</a:t>
            </a:r>
            <a:r>
              <a:rPr lang="de-DE" dirty="0" smtClean="0"/>
              <a:t> </a:t>
            </a:r>
            <a:r>
              <a:rPr lang="de-DE" dirty="0" err="1" smtClean="0"/>
              <a:t>Two</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GB" dirty="0" smtClean="0"/>
              <a:t>“those who have not yet accepted the Gospel are related to the people of God in various ways. There is, first, that people to whom the covenants and promises were made and from whom Christ was born in the flesh” (LG, 16).</a:t>
            </a:r>
          </a:p>
          <a:p>
            <a:pPr marL="0" indent="0">
              <a:buNone/>
            </a:pPr>
            <a:r>
              <a:rPr lang="en-GB" dirty="0" smtClean="0"/>
              <a:t>“Sounding the depths of the mystery which is the church, this sacred council remembers the spiritual ties which link the people of the new covenant to the stock of Abraham.” (NA, 4).</a:t>
            </a:r>
            <a:endParaRPr lang="en-GB" dirty="0"/>
          </a:p>
        </p:txBody>
      </p:sp>
    </p:spTree>
    <p:extLst>
      <p:ext uri="{BB962C8B-B14F-4D97-AF65-F5344CB8AC3E}">
        <p14:creationId xmlns:p14="http://schemas.microsoft.com/office/powerpoint/2010/main" val="185873347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707</Words>
  <Application>Microsoft Office PowerPoint</Application>
  <PresentationFormat>Bildschirmpräsentation (4:3)</PresentationFormat>
  <Paragraphs>81</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KRAKOW </vt:lpstr>
      <vt:lpstr>SESSION 3</vt:lpstr>
      <vt:lpstr>BEGINNINGS BEFORE THE COUNCIL</vt:lpstr>
      <vt:lpstr>PowerPoint-Präsentation</vt:lpstr>
      <vt:lpstr>Schemata</vt:lpstr>
      <vt:lpstr>MORE BIBLICAL ECCLESIOLOGY</vt:lpstr>
      <vt:lpstr>Ecumenism at Vatican Two</vt:lpstr>
      <vt:lpstr>Ecclesia Semper Reformanda</vt:lpstr>
      <vt:lpstr>The Jews at Vatican Two</vt:lpstr>
      <vt:lpstr>A GAP:  THE TIME NOT RIPE</vt:lpstr>
      <vt:lpstr>Why?</vt:lpstr>
      <vt:lpstr>EVANGELIZATION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KRAKOW </dc:title>
  <dc:creator>Peter Hocken</dc:creator>
  <cp:lastModifiedBy>Peter Hocken</cp:lastModifiedBy>
  <cp:revision>18</cp:revision>
  <dcterms:created xsi:type="dcterms:W3CDTF">2015-09-25T10:33:04Z</dcterms:created>
  <dcterms:modified xsi:type="dcterms:W3CDTF">2015-09-25T14:44:08Z</dcterms:modified>
</cp:coreProperties>
</file>