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Tekst tytułowy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Treść - poziom 1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Treść - poziom 2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Treść - poziom 3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Treść - poziom 4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Treść - poziom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Zdjęcie (poziom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Tekst tytułowy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Treść - poziom 1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Treść - poziom 2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Treść - poziom 3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Treść - poziom 4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Treść - poziom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tuł (na środk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Tekst tytułowy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Zdjęcie (pionow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Tekst tytułowy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Treść - poziom 1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Treść - poziom 2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Treść - poziom 3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Treść - poziom 4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Treść - poziom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tuł (na górz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Tekst tytułowy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tuł i 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Tekst tytułowy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Treść - poziom 1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Treść - poziom 2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Treść - poziom 3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Treść - poziom 4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Treść - poziom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tuł i punktory ze zdję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Tekst tytułowy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Treść - poziom 1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Treść - poziom 2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Treść - poziom 3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Treść - poziom 4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Treść - poziom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Treść - poziom 1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Treść - poziom 2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Treść - poziom 3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Treść - poziom 4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Treść - poziom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Zdjęcie (3 sztuk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Tekst tytułowy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Treść - poziom 1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Treść - poziom 2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Treść - poziom 3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Treść - poziom 4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Treść - poziom 5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xfrm>
            <a:off x="626119" y="1270000"/>
            <a:ext cx="11752561" cy="721360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5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8000">
                <a:solidFill>
                  <a:srgbClr val="FFFFFF"/>
                </a:solidFill>
              </a:rPr>
              <a:t>Duch Święty tworzy  wspólnotę 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xfrm>
            <a:off x="1270000" y="8318500"/>
            <a:ext cx="10464800" cy="1130300"/>
          </a:xfrm>
          <a:prstGeom prst="rect">
            <a:avLst/>
          </a:prstGeom>
        </p:spPr>
        <p:txBody>
          <a:bodyPr anchor="ctr"/>
          <a:lstStyle>
            <a:lvl1pPr>
              <a:defRPr b="1" sz="30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FFFFFF"/>
                </a:solidFill>
              </a:rPr>
              <a:t>Wykład 3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8000">
                <a:solidFill>
                  <a:srgbClr val="FFFFFF"/>
                </a:solidFill>
              </a:rPr>
              <a:t>Wielorakość</a:t>
            </a:r>
          </a:p>
        </p:txBody>
      </p:sp>
      <p:sp>
        <p:nvSpPr>
          <p:cNvPr id="60" name="Shape 60"/>
          <p:cNvSpPr/>
          <p:nvPr>
            <p:ph type="body" idx="1"/>
          </p:nvPr>
        </p:nvSpPr>
        <p:spPr>
          <a:xfrm>
            <a:off x="340121" y="2590800"/>
            <a:ext cx="12324558" cy="62865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2000"/>
              </a:spcBef>
              <a:buSzTx/>
              <a:buNone/>
              <a:defRPr b="1" sz="5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300">
                <a:solidFill>
                  <a:srgbClr val="FFFFFF"/>
                </a:solidFill>
              </a:rPr>
              <a:t>„On jest Tym, który budzi wielorakie i różne bogactwo darów i jednocześnie buduje jedność, która nie jest nigdy jednolitością, lecz wieloraką harmonią, która przyciąga” (EG, 117)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8000">
                <a:solidFill>
                  <a:srgbClr val="FFFFFF"/>
                </a:solidFill>
              </a:rPr>
              <a:t>Różność pojednana</a:t>
            </a:r>
          </a:p>
        </p:txBody>
      </p:sp>
      <p:sp>
        <p:nvSpPr>
          <p:cNvPr id="63" name="Shape 63"/>
          <p:cNvSpPr/>
          <p:nvPr>
            <p:ph type="body" idx="1"/>
          </p:nvPr>
        </p:nvSpPr>
        <p:spPr>
          <a:xfrm>
            <a:off x="432246" y="2590800"/>
            <a:ext cx="12140308" cy="6286500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38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„Różnorodność powinna być zawsze pojednana w mocy Ducha Świętego; jedynie On może wzbudzić różnorodność, wielość, wielorakość i jednocześnie urzeczywistniać jedność” (EG, 131)</a:t>
            </a:r>
            <a:endParaRPr b="1" sz="38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38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Papież Franciszek mówi, że ludzkie usiłowania wprowadzenia różnorodności prowokują, a ludzkie wysiłki na rzecz jedności  prowadzą do uniformizmu (EG, 131)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b="1" sz="696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960">
                <a:solidFill>
                  <a:srgbClr val="FFFFFF"/>
                </a:solidFill>
              </a:rPr>
              <a:t>Rozmaitość i odmienność</a:t>
            </a:r>
          </a:p>
        </p:txBody>
      </p:sp>
      <p:sp>
        <p:nvSpPr>
          <p:cNvPr id="66" name="Shape 66"/>
          <p:cNvSpPr/>
          <p:nvPr>
            <p:ph type="body" idx="1"/>
          </p:nvPr>
        </p:nvSpPr>
        <p:spPr>
          <a:xfrm>
            <a:off x="286097" y="2590800"/>
            <a:ext cx="12188280" cy="6286500"/>
          </a:xfrm>
          <a:prstGeom prst="rect">
            <a:avLst/>
          </a:prstGeom>
        </p:spPr>
        <p:txBody>
          <a:bodyPr/>
          <a:lstStyle/>
          <a:p>
            <a:pPr lvl="0" marL="410577" indent="-410577" defTabSz="455675">
              <a:spcBef>
                <a:spcPts val="1500"/>
              </a:spcBef>
              <a:defRPr sz="1800">
                <a:solidFill>
                  <a:srgbClr val="000000"/>
                </a:solidFill>
              </a:defRPr>
            </a:pPr>
            <a:r>
              <a:rPr b="1" sz="3509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Powinniśmy z radością przyjmować rozmaitość i odmienność</a:t>
            </a:r>
            <a:endParaRPr b="1" sz="3509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410577" indent="-410577" defTabSz="455675">
              <a:spcBef>
                <a:spcPts val="1500"/>
              </a:spcBef>
              <a:defRPr sz="1800">
                <a:solidFill>
                  <a:srgbClr val="000000"/>
                </a:solidFill>
              </a:defRPr>
            </a:pPr>
            <a:r>
              <a:rPr b="1" sz="3509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To, co powinniśmy odrzucać, to wąskość spojrzenia, ekskluzywność, które zamieniają różnorodność w podział</a:t>
            </a:r>
            <a:endParaRPr b="1" sz="3509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410577" indent="-410577" defTabSz="455675">
              <a:spcBef>
                <a:spcPts val="1500"/>
              </a:spcBef>
              <a:defRPr sz="1800">
                <a:solidFill>
                  <a:srgbClr val="000000"/>
                </a:solidFill>
              </a:defRPr>
            </a:pPr>
            <a:r>
              <a:rPr b="1" sz="3509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Może nie całkiem być dla nas jasne, jak rozmaitość i odmienność innych może doprowadzona do harmonii</a:t>
            </a:r>
            <a:endParaRPr b="1" sz="3509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410577" indent="-410577" defTabSz="455675">
              <a:spcBef>
                <a:spcPts val="1500"/>
              </a:spcBef>
              <a:defRPr sz="1800">
                <a:solidFill>
                  <a:srgbClr val="000000"/>
                </a:solidFill>
              </a:defRPr>
            </a:pPr>
            <a:r>
              <a:rPr b="1" sz="3509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Duch Święty objawi Swoje działanie w tych, którzy są odmienni,  oraz pokaże,  jak można to doprowadzić do harmonii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8000">
                <a:solidFill>
                  <a:srgbClr val="FFFFFF"/>
                </a:solidFill>
              </a:rPr>
              <a:t>Jedność Ducha</a:t>
            </a:r>
          </a:p>
        </p:txBody>
      </p:sp>
      <p:sp>
        <p:nvSpPr>
          <p:cNvPr id="69" name="Shape 69"/>
          <p:cNvSpPr/>
          <p:nvPr>
            <p:ph type="body" idx="1"/>
          </p:nvPr>
        </p:nvSpPr>
        <p:spPr>
          <a:xfrm>
            <a:off x="414039" y="2590800"/>
            <a:ext cx="12286507" cy="6784678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4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„Jedność Ducha zestraja wszystkie różnice. Pokonuje każdy konflikt dzięki nowej, obiecującej syntezie” (EG, 230)</a:t>
            </a:r>
            <a:endParaRPr b="1" sz="45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lnSpc>
                <a:spcPct val="90000"/>
              </a:lnSpc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4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Jak rozwiązywać konflikty: patrz EG, 227 „Błogosławieni, którzy wprowadzają pokój” (Mt 5:9)</a:t>
            </a:r>
            <a:endParaRPr b="1" sz="45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lnSpc>
                <a:spcPct val="90000"/>
              </a:lnSpc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4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„Nam zaś przekazując słowo jednania” (2 Kor 5:19)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title"/>
          </p:nvPr>
        </p:nvSpPr>
        <p:spPr>
          <a:xfrm>
            <a:off x="339576" y="254000"/>
            <a:ext cx="12325648" cy="2159000"/>
          </a:xfrm>
          <a:prstGeom prst="rect">
            <a:avLst/>
          </a:prstGeom>
        </p:spPr>
        <p:txBody>
          <a:bodyPr/>
          <a:lstStyle>
            <a:lvl1pPr>
              <a:defRPr b="1" sz="5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400">
                <a:solidFill>
                  <a:srgbClr val="FFFFFF"/>
                </a:solidFill>
              </a:rPr>
              <a:t>Komunia, Społeczność, Współuczestnictwo</a:t>
            </a:r>
          </a:p>
        </p:txBody>
      </p:sp>
      <p:sp>
        <p:nvSpPr>
          <p:cNvPr id="72" name="Shape 72"/>
          <p:cNvSpPr/>
          <p:nvPr>
            <p:ph type="body" idx="1"/>
          </p:nvPr>
        </p:nvSpPr>
        <p:spPr>
          <a:xfrm>
            <a:off x="336252" y="2590800"/>
            <a:ext cx="12332297" cy="6801793"/>
          </a:xfrm>
          <a:prstGeom prst="rect">
            <a:avLst/>
          </a:prstGeom>
        </p:spPr>
        <p:txBody>
          <a:bodyPr/>
          <a:lstStyle/>
          <a:p>
            <a:pPr lvl="0" marL="467894" indent="-467894"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4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Służba chrześcijańska jest posługą pojednania  i uzdrowienia</a:t>
            </a:r>
            <a:endParaRPr b="1" sz="40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467894" indent="-467894"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4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Najgłębszy wymiar istnienia Kościoła to komunia</a:t>
            </a:r>
            <a:endParaRPr b="1" sz="40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467894" indent="-467894"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4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„Współuczestnictwo, znaczy: mieć je z Ojcem i z Jego Synem, Jezusem Chrystusem”  (1 J 1:3)</a:t>
            </a:r>
            <a:endParaRPr b="1" sz="40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467894" indent="-467894"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4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Komunia w Duchu Świętym i przez Niego zrealizowana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8000">
                <a:solidFill>
                  <a:srgbClr val="FFFFFF"/>
                </a:solidFill>
              </a:rPr>
              <a:t>Jedność Chrześcijan</a:t>
            </a:r>
          </a:p>
        </p:txBody>
      </p:sp>
      <p:sp>
        <p:nvSpPr>
          <p:cNvPr id="75" name="Shape 75"/>
          <p:cNvSpPr/>
          <p:nvPr>
            <p:ph type="body" idx="1"/>
          </p:nvPr>
        </p:nvSpPr>
        <p:spPr>
          <a:xfrm>
            <a:off x="485179" y="2590800"/>
            <a:ext cx="12034442" cy="6842622"/>
          </a:xfrm>
          <a:prstGeom prst="rect">
            <a:avLst/>
          </a:prstGeom>
        </p:spPr>
        <p:txBody>
          <a:bodyPr/>
          <a:lstStyle/>
          <a:p>
            <a:pPr lvl="0" marL="479007" indent="-479007" defTabSz="5316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b="1" sz="4095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Jeden z wymiarów pojednania dotyczy uzdrowienia podziałów między chrześcijanami</a:t>
            </a:r>
            <a:endParaRPr b="1" sz="4095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479007" indent="-479007" defTabSz="5316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b="1" sz="4095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To najpoważniejszy ze wszystkich podziałów, ponieważ w największym stopniu zaprzecza Ewangelii pojednania. Osłabia oddziaływanie Kościoła jako znaku</a:t>
            </a:r>
            <a:endParaRPr b="1" sz="4095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479007" indent="-479007" defTabSz="5316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b="1" sz="4095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Podziały między chrześcijanami pokazują, że kościoły albo nie potrafią albo nie chcą uwierzyć, że Jezus ma moc pojednania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8000">
                <a:solidFill>
                  <a:srgbClr val="FFFFFF"/>
                </a:solidFill>
              </a:rPr>
              <a:t>Jedność Chrześcijan</a:t>
            </a:r>
          </a:p>
        </p:txBody>
      </p:sp>
      <p:sp>
        <p:nvSpPr>
          <p:cNvPr id="78" name="Shape 78"/>
          <p:cNvSpPr/>
          <p:nvPr>
            <p:ph type="body" idx="1"/>
          </p:nvPr>
        </p:nvSpPr>
        <p:spPr>
          <a:xfrm>
            <a:off x="414535" y="2590800"/>
            <a:ext cx="12175729" cy="6863557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38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Papież Franciszek często spotyka się z liderami głównych wolnych, „niedenominacyjnych”</a:t>
            </a:r>
            <a:endParaRPr b="1" sz="38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38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To przykład śmiałości w Duchu Świętym (z obu stron)</a:t>
            </a:r>
            <a:endParaRPr b="1" sz="38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38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Papież wychodzi do tego, co było uważane za „peryferie” historycznego Kościoła</a:t>
            </a:r>
            <a:endParaRPr b="1" sz="38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38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To wprowadza dynamikę ruchu charyzmatycznego w budowanie relacji jedności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8000">
                <a:solidFill>
                  <a:srgbClr val="FFFFFF"/>
                </a:solidFill>
              </a:rPr>
              <a:t>Solidarność</a:t>
            </a:r>
          </a:p>
        </p:txBody>
      </p:sp>
      <p:sp>
        <p:nvSpPr>
          <p:cNvPr id="81" name="Shape 81"/>
          <p:cNvSpPr/>
          <p:nvPr>
            <p:ph type="body" idx="1"/>
          </p:nvPr>
        </p:nvSpPr>
        <p:spPr>
          <a:xfrm>
            <a:off x="388143" y="2590800"/>
            <a:ext cx="12228514" cy="6735019"/>
          </a:xfrm>
          <a:prstGeom prst="rect">
            <a:avLst/>
          </a:prstGeom>
        </p:spPr>
        <p:txBody>
          <a:bodyPr/>
          <a:lstStyle/>
          <a:p>
            <a:pPr lvl="0" marL="449178" indent="-449178" defTabSz="560831">
              <a:spcBef>
                <a:spcPts val="1900"/>
              </a:spcBef>
              <a:defRPr sz="1800">
                <a:solidFill>
                  <a:srgbClr val="000000"/>
                </a:solidFill>
              </a:defRPr>
            </a:pPr>
            <a:r>
              <a:rPr b="1" sz="3839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Solidarność została wspomniana przez Pawła VI (Populorum Progressio, 44, 48), a dalej rozwinięta przez Jana Pawła II</a:t>
            </a:r>
            <a:endParaRPr b="1" sz="3839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449178" indent="-449178" defTabSz="560831">
              <a:spcBef>
                <a:spcPts val="1900"/>
              </a:spcBef>
              <a:defRPr sz="1800">
                <a:solidFill>
                  <a:srgbClr val="000000"/>
                </a:solidFill>
              </a:defRPr>
            </a:pPr>
            <a:r>
              <a:rPr b="1" sz="3839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„Słowo «solidarność» nieco się zużyło i czasami bywa niewłaściwie interpretowane, ale oznacza o wiele więcej niż jakiś sporadyczny gest hojności</a:t>
            </a:r>
            <a:endParaRPr b="1" sz="3839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449178" indent="-449178" defTabSz="560831">
              <a:spcBef>
                <a:spcPts val="1900"/>
              </a:spcBef>
              <a:defRPr sz="1800">
                <a:solidFill>
                  <a:srgbClr val="000000"/>
                </a:solidFill>
              </a:defRPr>
            </a:pPr>
            <a:r>
              <a:rPr b="1" sz="3839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Wymaga uformowania nowej mentalności, kierującej się pojęciami wspólnoty, priorytetu życia wszystkich w stosunku do posiadania dóbr przez niektórych” (EG, 188)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title"/>
          </p:nvPr>
        </p:nvSpPr>
        <p:spPr>
          <a:xfrm>
            <a:off x="384770" y="254000"/>
            <a:ext cx="12235260" cy="2159000"/>
          </a:xfrm>
          <a:prstGeom prst="rect">
            <a:avLst/>
          </a:prstGeom>
        </p:spPr>
        <p:txBody>
          <a:bodyPr/>
          <a:lstStyle>
            <a:lvl1pPr>
              <a:defRPr b="1" sz="5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400">
                <a:solidFill>
                  <a:srgbClr val="FFFFFF"/>
                </a:solidFill>
              </a:rPr>
              <a:t>Solidarność, Wspólnota i Komunia</a:t>
            </a:r>
          </a:p>
        </p:txBody>
      </p:sp>
      <p:sp>
        <p:nvSpPr>
          <p:cNvPr id="84" name="Shape 84"/>
          <p:cNvSpPr/>
          <p:nvPr>
            <p:ph type="body" idx="1"/>
          </p:nvPr>
        </p:nvSpPr>
        <p:spPr>
          <a:xfrm>
            <a:off x="342900" y="2590800"/>
            <a:ext cx="12432109" cy="6871296"/>
          </a:xfrm>
          <a:prstGeom prst="rect">
            <a:avLst/>
          </a:prstGeom>
        </p:spPr>
        <p:txBody>
          <a:bodyPr/>
          <a:lstStyle/>
          <a:p>
            <a:pPr lvl="0" marL="404495" indent="-404495" defTabSz="5316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b="1" sz="4095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Solidarność jest dla ludzkiej społeczności tym, czym dla Kościoła jest komunia</a:t>
            </a:r>
            <a:endParaRPr b="1" sz="4095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404495" indent="-404495" defTabSz="5316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b="1" sz="4095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W kościele Duch Święty kształtuje odkupione kobiety i mężczyzn, aby mieli współuczestnictwo z Chrystusem. Komunia Kościoła jest znakiem dla świata i społeczeństwa</a:t>
            </a:r>
            <a:endParaRPr b="1" sz="4095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404495" indent="-404495" defTabSz="5316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b="1" sz="4095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Wspólnota jest mostem pomiędzy komunią a solidarnością. Chrześcijańska komunia jest zaczynem w ludzkiej społeczności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336748" y="254000"/>
            <a:ext cx="12188925" cy="2159000"/>
          </a:xfrm>
          <a:prstGeom prst="rect">
            <a:avLst/>
          </a:prstGeom>
        </p:spPr>
        <p:txBody>
          <a:bodyPr/>
          <a:lstStyle>
            <a:lvl1pPr defTabSz="525779">
              <a:defRPr b="1" sz="7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7200">
                <a:solidFill>
                  <a:srgbClr val="FFFFFF"/>
                </a:solidFill>
              </a:rPr>
              <a:t>Twórczość Ducha Świętego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407937" y="2590800"/>
            <a:ext cx="12188926" cy="62865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2000"/>
              </a:spcBef>
              <a:buSzTx/>
              <a:buNone/>
              <a:defRPr b="1" sz="4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4500">
                <a:solidFill>
                  <a:srgbClr val="FFFFFF"/>
                </a:solidFill>
              </a:rPr>
              <a:t>„Czy jesteśmy otwarci na Boże niespodzianki? A może jesteśmy zamknięci i wystraszeni nowością działania Ducha Świętego?” (Franciszek, Homilia w dzień Pięćdziesiątnicy, 19 maja, 2013)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xfrm>
            <a:off x="295473" y="254000"/>
            <a:ext cx="12413855" cy="2159000"/>
          </a:xfrm>
          <a:prstGeom prst="rect">
            <a:avLst/>
          </a:prstGeom>
        </p:spPr>
        <p:txBody>
          <a:bodyPr/>
          <a:lstStyle>
            <a:lvl1pPr>
              <a:defRPr b="1" sz="5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400">
                <a:solidFill>
                  <a:srgbClr val="FFFFFF"/>
                </a:solidFill>
              </a:rPr>
              <a:t>Duch Święty stwarza Różnorodność</a:t>
            </a:r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xfrm>
            <a:off x="463698" y="2590800"/>
            <a:ext cx="12077404" cy="6286500"/>
          </a:xfrm>
          <a:prstGeom prst="rect">
            <a:avLst/>
          </a:prstGeom>
        </p:spPr>
        <p:txBody>
          <a:bodyPr/>
          <a:lstStyle/>
          <a:p>
            <a:pPr lvl="0" marL="502986" indent="-502986"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4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Duch Święty jest nieskończenie twórczy</a:t>
            </a:r>
            <a:endParaRPr b="1" sz="45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502986" indent="-502986"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4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Duch Święty nie wytwarza klonów</a:t>
            </a:r>
            <a:endParaRPr b="1" sz="45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502986" indent="-502986"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4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To nauczanie Franciszka ma w sobie nową jakość  – celebruje różnorodność, cieszy się z bogactwa różnic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8000">
                <a:solidFill>
                  <a:srgbClr val="FFFFFF"/>
                </a:solidFill>
              </a:rPr>
              <a:t>Różnorodność</a:t>
            </a:r>
          </a:p>
        </p:txBody>
      </p:sp>
      <p:sp>
        <p:nvSpPr>
          <p:cNvPr id="42" name="Shape 42"/>
          <p:cNvSpPr/>
          <p:nvPr>
            <p:ph type="body" idx="1"/>
          </p:nvPr>
        </p:nvSpPr>
        <p:spPr>
          <a:xfrm>
            <a:off x="383728" y="2590800"/>
            <a:ext cx="12342169" cy="6798023"/>
          </a:xfrm>
          <a:prstGeom prst="rect">
            <a:avLst/>
          </a:prstGeom>
        </p:spPr>
        <p:txBody>
          <a:bodyPr/>
          <a:lstStyle/>
          <a:p>
            <a:pPr lvl="0" marL="0" indent="0" defTabSz="549148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3759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Różnorodność i rozmaitość pochodzą od Ducha Świętego:</a:t>
            </a:r>
            <a:endParaRPr b="1" sz="3759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1" marL="862417" indent="-444587" defTabSz="549148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b="1" sz="3759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Różne narodowości</a:t>
            </a:r>
            <a:endParaRPr b="1" sz="3759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1" marL="862417" indent="-444587" defTabSz="549148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b="1" sz="3759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Różne języki i kultury</a:t>
            </a:r>
            <a:endParaRPr b="1" sz="3759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1" marL="862417" indent="-444587" defTabSz="549148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b="1" sz="3759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Różne poziomy i sfery życia</a:t>
            </a:r>
            <a:endParaRPr b="1" sz="3759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1" marL="862417" indent="-444587" defTabSz="549148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b="1" sz="3759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Różne dziedziny nauki</a:t>
            </a:r>
            <a:endParaRPr b="1" sz="3759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1" marL="862417" indent="-444587" defTabSz="549148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b="1" sz="3759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Różne temperamenty</a:t>
            </a:r>
            <a:endParaRPr b="1" sz="3759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1" marL="862417" indent="-444587" defTabSz="549148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b="1" sz="3759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Różne obdarowania artystyczne, intelektualne, organizacyjne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8000">
                <a:solidFill>
                  <a:srgbClr val="FFFFFF"/>
                </a:solidFill>
              </a:rPr>
              <a:t>Charyzmaty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xfrm>
            <a:off x="419050" y="2590800"/>
            <a:ext cx="12166701" cy="6747768"/>
          </a:xfrm>
          <a:prstGeom prst="rect">
            <a:avLst/>
          </a:prstGeom>
        </p:spPr>
        <p:txBody>
          <a:bodyPr/>
          <a:lstStyle/>
          <a:p>
            <a:pPr lvl="0" marL="491289" indent="-491289"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4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„Duch Święty wzbogaca cały ewangelizujący Kościół w różne charyzmaty” (EG, 130)</a:t>
            </a:r>
            <a:endParaRPr b="1" sz="45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491289" indent="-491289"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4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„Autentyczna nowość wzbudzona przez Ducha nie potrzebuje rzucać cienia na inne duchowości i dary, aby potwierdzić samą” (EG, 130)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8000">
                <a:solidFill>
                  <a:srgbClr val="FFFFFF"/>
                </a:solidFill>
              </a:rPr>
              <a:t>Najpierw chaos?</a:t>
            </a:r>
          </a:p>
        </p:txBody>
      </p:sp>
      <p:sp>
        <p:nvSpPr>
          <p:cNvPr id="48" name="Shape 48"/>
          <p:cNvSpPr/>
          <p:nvPr>
            <p:ph type="body" idx="1"/>
          </p:nvPr>
        </p:nvSpPr>
        <p:spPr>
          <a:xfrm>
            <a:off x="578445" y="2590800"/>
            <a:ext cx="11847910" cy="6669931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47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Pięćdziesiątnica to paradygmat dla wylania Ducha Świętego</a:t>
            </a:r>
            <a:endParaRPr b="1" sz="47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47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Czy Pięćdziesiątnica wygląda jak spokojne, uporządkowane wydarzenie?</a:t>
            </a:r>
            <a:endParaRPr b="1" sz="47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spcBef>
                <a:spcPts val="2000"/>
              </a:spcBef>
              <a:defRPr sz="1800">
                <a:solidFill>
                  <a:srgbClr val="000000"/>
                </a:solidFill>
              </a:defRPr>
            </a:pPr>
            <a:r>
              <a:rPr b="1" sz="47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„Ci ludzie nie są pijani, jak przypuszczacie, bo jest dopiero trzecia godzina dnia” tzn. 9 rano (Dz 2:15) 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title"/>
          </p:nvPr>
        </p:nvSpPr>
        <p:spPr>
          <a:xfrm>
            <a:off x="411857" y="254000"/>
            <a:ext cx="12071848" cy="21590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8000">
                <a:solidFill>
                  <a:srgbClr val="FFFFFF"/>
                </a:solidFill>
              </a:rPr>
              <a:t>Światowe Dni Młodzieży</a:t>
            </a:r>
          </a:p>
        </p:txBody>
      </p:sp>
      <p:sp>
        <p:nvSpPr>
          <p:cNvPr id="51" name="Shape 51"/>
          <p:cNvSpPr/>
          <p:nvPr>
            <p:ph type="body" idx="1"/>
          </p:nvPr>
        </p:nvSpPr>
        <p:spPr>
          <a:xfrm>
            <a:off x="314176" y="2590800"/>
            <a:ext cx="12267208" cy="6908255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2000"/>
              </a:spcBef>
              <a:buSzTx/>
              <a:buNone/>
              <a:defRPr b="1" sz="40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4000">
                <a:solidFill>
                  <a:srgbClr val="FFFFFF"/>
                </a:solidFill>
              </a:rPr>
              <a:t>„Pozwólcie, że wam powiem o nadziei, jaką wiążę ze Światowym Dniem Młodzieży: Mam nadzieję,  że będzie hałaśliwie. Jestem pewien, że tutaj będzie głośno. Tutaj w Rio będzie bardzo dużo hałasu, nie ma co do tego żadnych wątpliwości. Ale chcę, aby was usłyszano w diecezjach, chce, aby hałas wyszedł na zewnątrz, chcę, aby Kościół wyszedł na ulice (Franciszek do argentyńskiej młodzieży podczas Światowego Dnia Młodzieży 2013) 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8000">
                <a:solidFill>
                  <a:srgbClr val="FFFFFF"/>
                </a:solidFill>
              </a:rPr>
              <a:t>Kościół</a:t>
            </a:r>
          </a:p>
        </p:txBody>
      </p:sp>
      <p:sp>
        <p:nvSpPr>
          <p:cNvPr id="54" name="Shape 54"/>
          <p:cNvSpPr/>
          <p:nvPr>
            <p:ph type="body" idx="1"/>
          </p:nvPr>
        </p:nvSpPr>
        <p:spPr>
          <a:xfrm>
            <a:off x="437207" y="2590800"/>
            <a:ext cx="12130387" cy="6752184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2000"/>
              </a:spcBef>
              <a:buSzTx/>
              <a:buNone/>
              <a:defRPr b="1" sz="60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„Wolę raczej Kościół poturbowany, poraniony i brudny, bo wyszedł na ulice, niż Kościół chory z powodu zamknięcia się i wygody z przywiązania do własnego bezpieczeństwa” (EG, 49)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8000">
                <a:solidFill>
                  <a:srgbClr val="FFFFFF"/>
                </a:solidFill>
              </a:rPr>
              <a:t>Harmonia z chaosu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xfrm>
            <a:off x="401389" y="2590800"/>
            <a:ext cx="12360921" cy="6286500"/>
          </a:xfrm>
          <a:prstGeom prst="rect">
            <a:avLst/>
          </a:prstGeom>
        </p:spPr>
        <p:txBody>
          <a:bodyPr/>
          <a:lstStyle/>
          <a:p>
            <a:pPr lvl="0" marL="421105" indent="-421105" defTabSz="525779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b="1" sz="405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To obraz stworzenia w Księdze Rodzaju 1</a:t>
            </a:r>
            <a:endParaRPr b="1" sz="405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421105" indent="-421105" defTabSz="525779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b="1" sz="405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„Ziemia zaś była bezładem i pustkowiem: ciemność była nad powierzchnią bezmiaru wód, a Duch Boży unosił się nad wodami“ (Rdz 1:2)</a:t>
            </a:r>
            <a:endParaRPr b="1" sz="405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421105" indent="-421105" defTabSz="525779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b="1" sz="405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Najpierw twórczość powiększająca różnorodność</a:t>
            </a:r>
            <a:endParaRPr b="1" sz="405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marL="421105" indent="-421105" defTabSz="525779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b="1" sz="405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Potem wielorakość zbierana i formowana w jedność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