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FBA2650A-6F89-46C6-BD8B-8FF975C5B3FB}" type="datetimeFigureOut">
              <a:rPr lang="de-DE" smtClean="0"/>
              <a:t>13.01.2015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4119066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BA2650A-6F89-46C6-BD8B-8FF975C5B3FB}" type="datetimeFigureOut">
              <a:rPr lang="de-DE" smtClean="0"/>
              <a:t>13.01.2015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1071564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BA2650A-6F89-46C6-BD8B-8FF975C5B3FB}" type="datetimeFigureOut">
              <a:rPr lang="de-DE" smtClean="0"/>
              <a:t>13.01.2015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2530897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BA2650A-6F89-46C6-BD8B-8FF975C5B3FB}" type="datetimeFigureOut">
              <a:rPr lang="de-DE" smtClean="0"/>
              <a:t>13.01.2015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139707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FBA2650A-6F89-46C6-BD8B-8FF975C5B3FB}" type="datetimeFigureOut">
              <a:rPr lang="de-DE" smtClean="0"/>
              <a:t>13.01.2015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258028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BA2650A-6F89-46C6-BD8B-8FF975C5B3FB}" type="datetimeFigureOut">
              <a:rPr lang="de-DE" smtClean="0"/>
              <a:t>13.01.2015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1136249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BA2650A-6F89-46C6-BD8B-8FF975C5B3FB}" type="datetimeFigureOut">
              <a:rPr lang="de-DE" smtClean="0"/>
              <a:t>13.01.2015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813077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FBA2650A-6F89-46C6-BD8B-8FF975C5B3FB}" type="datetimeFigureOut">
              <a:rPr lang="de-DE" smtClean="0"/>
              <a:t>13.01.2015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405985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BA2650A-6F89-46C6-BD8B-8FF975C5B3FB}" type="datetimeFigureOut">
              <a:rPr lang="de-DE" smtClean="0"/>
              <a:t>13.01.2015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1073183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BA2650A-6F89-46C6-BD8B-8FF975C5B3FB}" type="datetimeFigureOut">
              <a:rPr lang="de-DE" smtClean="0"/>
              <a:t>13.01.2015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583485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BA2650A-6F89-46C6-BD8B-8FF975C5B3FB}" type="datetimeFigureOut">
              <a:rPr lang="de-DE" smtClean="0"/>
              <a:t>13.01.2015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ADD0D62-BCDA-4573-B8F9-3CC451E7D82F}" type="slidenum">
              <a:rPr lang="de-DE" smtClean="0"/>
              <a:t>‹Nr.›</a:t>
            </a:fld>
            <a:endParaRPr lang="de-DE"/>
          </a:p>
        </p:txBody>
      </p:sp>
    </p:spTree>
    <p:extLst>
      <p:ext uri="{BB962C8B-B14F-4D97-AF65-F5344CB8AC3E}">
        <p14:creationId xmlns:p14="http://schemas.microsoft.com/office/powerpoint/2010/main" val="4253301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A2650A-6F89-46C6-BD8B-8FF975C5B3FB}" type="datetimeFigureOut">
              <a:rPr lang="de-DE" smtClean="0"/>
              <a:t>13.01.2015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D0D62-BCDA-4573-B8F9-3CC451E7D82F}" type="slidenum">
              <a:rPr lang="de-DE" smtClean="0"/>
              <a:t>‹Nr.›</a:t>
            </a:fld>
            <a:endParaRPr lang="de-DE"/>
          </a:p>
        </p:txBody>
      </p:sp>
    </p:spTree>
    <p:extLst>
      <p:ext uri="{BB962C8B-B14F-4D97-AF65-F5344CB8AC3E}">
        <p14:creationId xmlns:p14="http://schemas.microsoft.com/office/powerpoint/2010/main" val="3042081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TALK 2</a:t>
            </a:r>
            <a:endParaRPr lang="de-DE" dirty="0"/>
          </a:p>
        </p:txBody>
      </p:sp>
      <p:sp>
        <p:nvSpPr>
          <p:cNvPr id="3" name="Untertitel 2"/>
          <p:cNvSpPr>
            <a:spLocks noGrp="1"/>
          </p:cNvSpPr>
          <p:nvPr>
            <p:ph type="subTitle" idx="1"/>
          </p:nvPr>
        </p:nvSpPr>
        <p:spPr/>
        <p:txBody>
          <a:bodyPr/>
          <a:lstStyle/>
          <a:p>
            <a:endParaRPr lang="en-GB" dirty="0" smtClean="0"/>
          </a:p>
          <a:p>
            <a:r>
              <a:rPr lang="en-GB" b="1" dirty="0" smtClean="0"/>
              <a:t>Holy Spirit sends the Church out in mission</a:t>
            </a:r>
          </a:p>
          <a:p>
            <a:endParaRPr lang="de-DE" dirty="0"/>
          </a:p>
        </p:txBody>
      </p:sp>
    </p:spTree>
    <p:extLst>
      <p:ext uri="{BB962C8B-B14F-4D97-AF65-F5344CB8AC3E}">
        <p14:creationId xmlns:p14="http://schemas.microsoft.com/office/powerpoint/2010/main" val="292822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en-GB" b="1" dirty="0"/>
              <a:t>Proclaiming the Gospel</a:t>
            </a:r>
          </a:p>
          <a:p>
            <a:pPr marL="0" indent="0">
              <a:buNone/>
            </a:pPr>
            <a:r>
              <a:rPr lang="en-GB" dirty="0"/>
              <a:t>“Evangelizing is … the grace and vocation proper to the Church, her deepest identity.” (Paul VI, </a:t>
            </a:r>
            <a:r>
              <a:rPr lang="en-GB" i="1" dirty="0" err="1"/>
              <a:t>Evangelii</a:t>
            </a:r>
            <a:r>
              <a:rPr lang="en-GB" i="1" dirty="0"/>
              <a:t> </a:t>
            </a:r>
            <a:r>
              <a:rPr lang="en-GB" i="1" dirty="0" err="1"/>
              <a:t>Nuntiandi</a:t>
            </a:r>
            <a:r>
              <a:rPr lang="en-GB" dirty="0"/>
              <a:t>, 14).</a:t>
            </a:r>
          </a:p>
          <a:p>
            <a:pPr marL="0" indent="0">
              <a:buNone/>
            </a:pPr>
            <a:r>
              <a:rPr lang="en-GB" dirty="0"/>
              <a:t>“go forth and preach the Gospel to all: to all places, on all occasions, without hesitation, reluctance or fear…. No one can be excluded.” (</a:t>
            </a:r>
            <a:r>
              <a:rPr lang="en-GB" i="1" dirty="0" err="1"/>
              <a:t>Evangelii</a:t>
            </a:r>
            <a:r>
              <a:rPr lang="en-GB" i="1" dirty="0"/>
              <a:t> </a:t>
            </a:r>
            <a:r>
              <a:rPr lang="en-GB" i="1" dirty="0" err="1"/>
              <a:t>Gaudium</a:t>
            </a:r>
            <a:r>
              <a:rPr lang="en-GB"/>
              <a:t>, 23).</a:t>
            </a:r>
          </a:p>
          <a:p>
            <a:endParaRPr lang="de-DE"/>
          </a:p>
        </p:txBody>
      </p:sp>
    </p:spTree>
    <p:extLst>
      <p:ext uri="{BB962C8B-B14F-4D97-AF65-F5344CB8AC3E}">
        <p14:creationId xmlns:p14="http://schemas.microsoft.com/office/powerpoint/2010/main" val="2238378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b="1" dirty="0"/>
              <a:t>Who </a:t>
            </a:r>
            <a:r>
              <a:rPr lang="de-DE" b="1" dirty="0" err="1"/>
              <a:t>proclaims</a:t>
            </a:r>
            <a:r>
              <a:rPr lang="de-DE" b="1" dirty="0"/>
              <a:t> </a:t>
            </a:r>
            <a:r>
              <a:rPr lang="de-DE" b="1" dirty="0" err="1"/>
              <a:t>the</a:t>
            </a:r>
            <a:r>
              <a:rPr lang="de-DE" b="1" dirty="0"/>
              <a:t> Gospel?</a:t>
            </a:r>
          </a:p>
          <a:p>
            <a:pPr marL="0" indent="0">
              <a:buNone/>
            </a:pPr>
            <a:endParaRPr lang="de-DE" dirty="0"/>
          </a:p>
          <a:p>
            <a:pPr marL="0" indent="0">
              <a:buNone/>
            </a:pPr>
            <a:r>
              <a:rPr lang="de-DE" i="1" dirty="0" err="1"/>
              <a:t>Evangelii</a:t>
            </a:r>
            <a:r>
              <a:rPr lang="de-DE" i="1" dirty="0"/>
              <a:t> </a:t>
            </a:r>
            <a:r>
              <a:rPr lang="de-DE" i="1" dirty="0" err="1"/>
              <a:t>Nuntiandi</a:t>
            </a:r>
            <a:r>
              <a:rPr lang="de-DE" i="1" dirty="0"/>
              <a:t>, </a:t>
            </a:r>
            <a:r>
              <a:rPr lang="de-DE" dirty="0"/>
              <a:t>Chapter 3, Part I:</a:t>
            </a:r>
          </a:p>
          <a:p>
            <a:pPr marL="0" indent="0">
              <a:buNone/>
            </a:pPr>
            <a:r>
              <a:rPr lang="de-DE" dirty="0" err="1"/>
              <a:t>Heading</a:t>
            </a:r>
            <a:r>
              <a:rPr lang="de-DE" dirty="0"/>
              <a:t>: THE ENTIRE PEOPLE OF GOD PROCLAIMS THE GOSPEL</a:t>
            </a:r>
          </a:p>
          <a:p>
            <a:pPr marL="0" indent="0">
              <a:buNone/>
            </a:pPr>
            <a:r>
              <a:rPr lang="en-GB" dirty="0"/>
              <a:t>“All the baptized, whatever their position in the Church or their level of instruction in the faith, are agents of evangelization” (para. 120).</a:t>
            </a:r>
          </a:p>
          <a:p>
            <a:endParaRPr lang="de-DE" dirty="0"/>
          </a:p>
        </p:txBody>
      </p:sp>
    </p:spTree>
    <p:extLst>
      <p:ext uri="{BB962C8B-B14F-4D97-AF65-F5344CB8AC3E}">
        <p14:creationId xmlns:p14="http://schemas.microsoft.com/office/powerpoint/2010/main" val="3655049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b="1" dirty="0" err="1"/>
              <a:t>To</a:t>
            </a:r>
            <a:r>
              <a:rPr lang="de-DE" b="1" dirty="0"/>
              <a:t> </a:t>
            </a:r>
            <a:r>
              <a:rPr lang="de-DE" b="1" dirty="0" err="1"/>
              <a:t>show</a:t>
            </a:r>
            <a:r>
              <a:rPr lang="de-DE" b="1" dirty="0"/>
              <a:t> </a:t>
            </a:r>
            <a:r>
              <a:rPr lang="de-DE" b="1" dirty="0" err="1"/>
              <a:t>love</a:t>
            </a:r>
            <a:r>
              <a:rPr lang="de-DE" b="1" dirty="0"/>
              <a:t> </a:t>
            </a:r>
            <a:r>
              <a:rPr lang="de-DE" b="1" dirty="0" err="1"/>
              <a:t>and</a:t>
            </a:r>
            <a:r>
              <a:rPr lang="de-DE" b="1" dirty="0"/>
              <a:t> </a:t>
            </a:r>
            <a:r>
              <a:rPr lang="de-DE" b="1" dirty="0" err="1"/>
              <a:t>mercy</a:t>
            </a:r>
            <a:r>
              <a:rPr lang="de-DE" b="1" dirty="0"/>
              <a:t> </a:t>
            </a:r>
            <a:r>
              <a:rPr lang="de-DE" b="1" dirty="0" err="1"/>
              <a:t>to</a:t>
            </a:r>
            <a:r>
              <a:rPr lang="de-DE" b="1" dirty="0"/>
              <a:t> </a:t>
            </a:r>
            <a:r>
              <a:rPr lang="de-DE" b="1" dirty="0" err="1"/>
              <a:t>those</a:t>
            </a:r>
            <a:r>
              <a:rPr lang="de-DE" b="1" dirty="0"/>
              <a:t> in </a:t>
            </a:r>
            <a:r>
              <a:rPr lang="de-DE" b="1" dirty="0" err="1"/>
              <a:t>need</a:t>
            </a:r>
            <a:endParaRPr lang="de-DE" b="1" dirty="0"/>
          </a:p>
          <a:p>
            <a:pPr marL="0" indent="0">
              <a:buNone/>
            </a:pPr>
            <a:r>
              <a:rPr lang="de-DE" dirty="0"/>
              <a:t>Francis </a:t>
            </a:r>
            <a:r>
              <a:rPr lang="de-DE" dirty="0" err="1"/>
              <a:t>insists</a:t>
            </a:r>
            <a:r>
              <a:rPr lang="de-DE" dirty="0"/>
              <a:t> on </a:t>
            </a:r>
            <a:r>
              <a:rPr lang="de-DE" dirty="0" err="1"/>
              <a:t>the</a:t>
            </a:r>
            <a:r>
              <a:rPr lang="de-DE" dirty="0"/>
              <a:t> </a:t>
            </a:r>
            <a:r>
              <a:rPr lang="de-DE" dirty="0" err="1"/>
              <a:t>identification</a:t>
            </a:r>
            <a:r>
              <a:rPr lang="de-DE" dirty="0"/>
              <a:t> </a:t>
            </a:r>
            <a:r>
              <a:rPr lang="de-DE" dirty="0" err="1"/>
              <a:t>of</a:t>
            </a:r>
            <a:r>
              <a:rPr lang="de-DE" dirty="0"/>
              <a:t> Jesus </a:t>
            </a:r>
            <a:r>
              <a:rPr lang="de-DE" dirty="0" err="1"/>
              <a:t>with</a:t>
            </a:r>
            <a:r>
              <a:rPr lang="de-DE" dirty="0"/>
              <a:t> </a:t>
            </a:r>
            <a:r>
              <a:rPr lang="de-DE" dirty="0" err="1"/>
              <a:t>the</a:t>
            </a:r>
            <a:r>
              <a:rPr lang="de-DE" dirty="0"/>
              <a:t> </a:t>
            </a:r>
            <a:r>
              <a:rPr lang="de-DE" dirty="0" err="1"/>
              <a:t>poor</a:t>
            </a:r>
            <a:r>
              <a:rPr lang="de-DE" dirty="0"/>
              <a:t>. He </a:t>
            </a:r>
            <a:r>
              <a:rPr lang="de-DE" dirty="0" err="1"/>
              <a:t>calls</a:t>
            </a:r>
            <a:r>
              <a:rPr lang="de-DE" dirty="0"/>
              <a:t> </a:t>
            </a:r>
            <a:r>
              <a:rPr lang="de-DE" dirty="0" err="1"/>
              <a:t>them</a:t>
            </a:r>
            <a:r>
              <a:rPr lang="de-DE" dirty="0"/>
              <a:t> </a:t>
            </a:r>
            <a:r>
              <a:rPr lang="en-GB" dirty="0"/>
              <a:t>“</a:t>
            </a:r>
            <a:r>
              <a:rPr lang="de-DE" dirty="0" err="1"/>
              <a:t>the</a:t>
            </a:r>
            <a:r>
              <a:rPr lang="de-DE" dirty="0"/>
              <a:t> </a:t>
            </a:r>
            <a:r>
              <a:rPr lang="de-DE" dirty="0" err="1"/>
              <a:t>flesh</a:t>
            </a:r>
            <a:r>
              <a:rPr lang="de-DE" dirty="0"/>
              <a:t> </a:t>
            </a:r>
            <a:r>
              <a:rPr lang="de-DE" dirty="0" err="1"/>
              <a:t>of</a:t>
            </a:r>
            <a:r>
              <a:rPr lang="de-DE" dirty="0"/>
              <a:t> Christ.“</a:t>
            </a:r>
          </a:p>
          <a:p>
            <a:pPr marL="0" indent="0">
              <a:buNone/>
            </a:pPr>
            <a:endParaRPr lang="de-DE" dirty="0"/>
          </a:p>
          <a:p>
            <a:pPr marL="0" indent="0">
              <a:buNone/>
            </a:pPr>
            <a:r>
              <a:rPr lang="en-GB"/>
              <a:t>See how Pope Francis avoids all separation, all departmentalization of evangelization, of care for the poor, of ecumenism, of worship in his message to the Pentecostals of Caserta</a:t>
            </a:r>
          </a:p>
          <a:p>
            <a:endParaRPr lang="de-DE"/>
          </a:p>
        </p:txBody>
      </p:sp>
    </p:spTree>
    <p:extLst>
      <p:ext uri="{BB962C8B-B14F-4D97-AF65-F5344CB8AC3E}">
        <p14:creationId xmlns:p14="http://schemas.microsoft.com/office/powerpoint/2010/main" val="1909353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Pope Francis </a:t>
            </a:r>
            <a:r>
              <a:rPr lang="de-DE" dirty="0" err="1" smtClean="0"/>
              <a:t>to</a:t>
            </a:r>
            <a:r>
              <a:rPr lang="de-DE" dirty="0" smtClean="0"/>
              <a:t> </a:t>
            </a:r>
            <a:r>
              <a:rPr lang="de-DE" smtClean="0"/>
              <a:t>Pentecostals</a:t>
            </a:r>
            <a:endParaRPr lang="de-DE"/>
          </a:p>
        </p:txBody>
      </p:sp>
      <p:sp>
        <p:nvSpPr>
          <p:cNvPr id="3" name="Inhaltsplatzhalter 2"/>
          <p:cNvSpPr>
            <a:spLocks noGrp="1"/>
          </p:cNvSpPr>
          <p:nvPr>
            <p:ph idx="1"/>
          </p:nvPr>
        </p:nvSpPr>
        <p:spPr/>
        <p:txBody>
          <a:bodyPr>
            <a:normAutofit fontScale="70000" lnSpcReduction="20000"/>
          </a:bodyPr>
          <a:lstStyle/>
          <a:p>
            <a:r>
              <a:rPr lang="en-GB" sz="3400" dirty="0"/>
              <a:t>I love my brother because he too is Christ … is the flesh of Christ. I love the poor, the widow, the slave, those in prison.... Let’s consider the “protocol” by which we will be judged: Matthew 25. I love all these people, because these people who suffer are the flesh of Christ, and it will do us good, who are on this path of unity, to touch the flesh of Christ. To go to the fringes, right where there are so many needs … so many needy, so many needy.... Even needy of God, who hunger — but not for bread, they have plenty of bread — for God! And go there, to tell this truth: Jesus Christ is the Lord and He saves you. But always go and touch the flesh of Christ! The Gospel cannot be preached purely intellectually: the Gospel is truth but it is also love and it is also beauty! And this is the joy of the Gospel!  (28 July 2014)</a:t>
            </a:r>
          </a:p>
          <a:p>
            <a:endParaRPr lang="de-DE" dirty="0"/>
          </a:p>
        </p:txBody>
      </p:sp>
    </p:spTree>
    <p:extLst>
      <p:ext uri="{BB962C8B-B14F-4D97-AF65-F5344CB8AC3E}">
        <p14:creationId xmlns:p14="http://schemas.microsoft.com/office/powerpoint/2010/main" val="1881515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a:t>Going out to the unbelievers and the atheists</a:t>
            </a:r>
            <a:br>
              <a:rPr lang="en-GB" dirty="0"/>
            </a:br>
            <a:endParaRPr lang="de-DE" dirty="0"/>
          </a:p>
        </p:txBody>
      </p:sp>
      <p:sp>
        <p:nvSpPr>
          <p:cNvPr id="3" name="Inhaltsplatzhalter 2"/>
          <p:cNvSpPr>
            <a:spLocks noGrp="1"/>
          </p:cNvSpPr>
          <p:nvPr>
            <p:ph idx="1"/>
          </p:nvPr>
        </p:nvSpPr>
        <p:spPr/>
        <p:txBody>
          <a:bodyPr/>
          <a:lstStyle/>
          <a:p>
            <a:pPr marL="0" indent="0">
              <a:buNone/>
            </a:pPr>
            <a:r>
              <a:rPr lang="en-GB" dirty="0"/>
              <a:t>Shown in meetings and interviews between Francis and Eugenio </a:t>
            </a:r>
            <a:r>
              <a:rPr lang="en-GB" dirty="0" err="1"/>
              <a:t>Scalfari</a:t>
            </a:r>
            <a:r>
              <a:rPr lang="en-GB" dirty="0"/>
              <a:t>, editor of La </a:t>
            </a:r>
            <a:r>
              <a:rPr lang="en-GB" dirty="0" err="1"/>
              <a:t>Repubblica</a:t>
            </a:r>
            <a:r>
              <a:rPr lang="en-GB" dirty="0"/>
              <a:t> in Italy.</a:t>
            </a:r>
          </a:p>
          <a:p>
            <a:pPr marL="0" indent="0">
              <a:buNone/>
            </a:pPr>
            <a:r>
              <a:rPr lang="en-GB" dirty="0"/>
              <a:t>Deep sympathy, gently probing questions, total honesty about Church issues.</a:t>
            </a:r>
          </a:p>
          <a:p>
            <a:pPr marL="0" indent="0">
              <a:buNone/>
            </a:pPr>
            <a:r>
              <a:rPr lang="en-GB" dirty="0"/>
              <a:t>Francis trusts </a:t>
            </a:r>
            <a:r>
              <a:rPr lang="en-GB" dirty="0" err="1"/>
              <a:t>Scalfari</a:t>
            </a:r>
            <a:r>
              <a:rPr lang="en-GB" dirty="0"/>
              <a:t> who did not record it.</a:t>
            </a:r>
          </a:p>
          <a:p>
            <a:pPr marL="0" indent="0">
              <a:buNone/>
            </a:pPr>
            <a:r>
              <a:rPr lang="en-GB" dirty="0"/>
              <a:t>Leads to some changes in </a:t>
            </a:r>
            <a:r>
              <a:rPr lang="en-GB" dirty="0" err="1"/>
              <a:t>Scalfari</a:t>
            </a:r>
            <a:r>
              <a:rPr lang="en-GB"/>
              <a:t>.</a:t>
            </a:r>
          </a:p>
          <a:p>
            <a:pPr marL="0" indent="0">
              <a:buNone/>
            </a:pPr>
            <a:endParaRPr lang="en-GB" dirty="0"/>
          </a:p>
        </p:txBody>
      </p:sp>
    </p:spTree>
    <p:extLst>
      <p:ext uri="{BB962C8B-B14F-4D97-AF65-F5344CB8AC3E}">
        <p14:creationId xmlns:p14="http://schemas.microsoft.com/office/powerpoint/2010/main" val="1075598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lnSpcReduction="10000"/>
          </a:bodyPr>
          <a:lstStyle/>
          <a:p>
            <a:r>
              <a:rPr lang="en-GB" dirty="0"/>
              <a:t>What do these interviews show us?</a:t>
            </a:r>
          </a:p>
          <a:p>
            <a:r>
              <a:rPr lang="en-GB" dirty="0"/>
              <a:t>A different scale of values.</a:t>
            </a:r>
          </a:p>
          <a:p>
            <a:r>
              <a:rPr lang="en-GB" dirty="0"/>
              <a:t>Top: Relationship, trust, honesty</a:t>
            </a:r>
          </a:p>
          <a:p>
            <a:r>
              <a:rPr lang="en-GB" dirty="0"/>
              <a:t>Presenting the example of Jesus to others.</a:t>
            </a:r>
          </a:p>
          <a:p>
            <a:r>
              <a:rPr lang="en-GB" dirty="0"/>
              <a:t>Not top: What other people will think.</a:t>
            </a:r>
          </a:p>
          <a:p>
            <a:r>
              <a:rPr lang="en-GB" dirty="0"/>
              <a:t>How accurate </a:t>
            </a:r>
            <a:r>
              <a:rPr lang="en-GB" dirty="0" err="1"/>
              <a:t>Scalfari</a:t>
            </a:r>
            <a:r>
              <a:rPr lang="en-GB" dirty="0"/>
              <a:t> will be.</a:t>
            </a:r>
          </a:p>
          <a:p>
            <a:r>
              <a:rPr lang="en-GB"/>
              <a:t>People treating every utterance of Francis as infallible.</a:t>
            </a:r>
          </a:p>
          <a:p>
            <a:endParaRPr lang="de-DE"/>
          </a:p>
        </p:txBody>
      </p:sp>
    </p:spTree>
    <p:extLst>
      <p:ext uri="{BB962C8B-B14F-4D97-AF65-F5344CB8AC3E}">
        <p14:creationId xmlns:p14="http://schemas.microsoft.com/office/powerpoint/2010/main" val="77694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lnSpcReduction="10000"/>
          </a:bodyPr>
          <a:lstStyle/>
          <a:p>
            <a:pPr marL="0" indent="0">
              <a:buNone/>
            </a:pPr>
            <a:r>
              <a:rPr lang="en-GB" dirty="0"/>
              <a:t>Pope Francis in </a:t>
            </a:r>
            <a:r>
              <a:rPr lang="en-GB" dirty="0" err="1"/>
              <a:t>Evangelii</a:t>
            </a:r>
            <a:r>
              <a:rPr lang="en-GB" dirty="0"/>
              <a:t> </a:t>
            </a:r>
            <a:r>
              <a:rPr lang="en-GB" dirty="0" err="1"/>
              <a:t>Gaudium</a:t>
            </a:r>
            <a:r>
              <a:rPr lang="en-GB" dirty="0"/>
              <a:t>, 25:</a:t>
            </a:r>
          </a:p>
          <a:p>
            <a:endParaRPr lang="en-GB" dirty="0"/>
          </a:p>
          <a:p>
            <a:pPr marL="0" indent="0">
              <a:buNone/>
            </a:pPr>
            <a:r>
              <a:rPr lang="en-GB" dirty="0"/>
              <a:t>“I hope that all communities will devote the necessary effort to advancing along the path of a pastoral and missionary conversion which cannot leave things as they presently are. ‘Mere administration‘ can no longer be enough. Throughout the world, let us be ‘permanently in a state of mission’.”</a:t>
            </a:r>
          </a:p>
          <a:p>
            <a:endParaRPr lang="de-DE" dirty="0"/>
          </a:p>
        </p:txBody>
      </p:sp>
    </p:spTree>
    <p:extLst>
      <p:ext uri="{BB962C8B-B14F-4D97-AF65-F5344CB8AC3E}">
        <p14:creationId xmlns:p14="http://schemas.microsoft.com/office/powerpoint/2010/main" val="2244938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pPr marL="0" indent="0">
              <a:buNone/>
            </a:pPr>
            <a:r>
              <a:rPr lang="en-GB" dirty="0"/>
              <a:t>Pope Francis keeps saying: Go out, go forth.</a:t>
            </a:r>
          </a:p>
          <a:p>
            <a:pPr marL="0" indent="0">
              <a:buNone/>
            </a:pPr>
            <a:r>
              <a:rPr lang="en-GB" dirty="0"/>
              <a:t>2 dimensions: </a:t>
            </a:r>
          </a:p>
          <a:p>
            <a:pPr marL="0" indent="0">
              <a:buNone/>
            </a:pPr>
            <a:r>
              <a:rPr lang="en-GB" dirty="0"/>
              <a:t>1. Go out to the world</a:t>
            </a:r>
          </a:p>
          <a:p>
            <a:pPr marL="0" indent="0">
              <a:buNone/>
            </a:pPr>
            <a:r>
              <a:rPr lang="en-GB" dirty="0"/>
              <a:t>     The theme of this teaching</a:t>
            </a:r>
          </a:p>
          <a:p>
            <a:pPr marL="0" indent="0">
              <a:buNone/>
            </a:pPr>
            <a:r>
              <a:rPr lang="en-GB" dirty="0"/>
              <a:t>2. Go with, walk, on </a:t>
            </a:r>
            <a:r>
              <a:rPr lang="en-GB"/>
              <a:t>a </a:t>
            </a:r>
            <a:r>
              <a:rPr lang="en-GB" smtClean="0"/>
              <a:t>journey</a:t>
            </a:r>
          </a:p>
          <a:p>
            <a:pPr marL="0" indent="0">
              <a:buNone/>
            </a:pPr>
            <a:r>
              <a:rPr lang="en-GB" smtClean="0"/>
              <a:t>“communion</a:t>
            </a:r>
            <a:r>
              <a:rPr lang="en-GB" dirty="0" smtClean="0"/>
              <a:t> </a:t>
            </a:r>
            <a:r>
              <a:rPr lang="en-GB" dirty="0"/>
              <a:t>and mission are profoundly interconnected” (Francis citing St John Paul II in </a:t>
            </a:r>
            <a:r>
              <a:rPr lang="en-GB" dirty="0" err="1"/>
              <a:t>Evangelii</a:t>
            </a:r>
            <a:r>
              <a:rPr lang="en-GB" dirty="0"/>
              <a:t> </a:t>
            </a:r>
            <a:r>
              <a:rPr lang="en-GB" dirty="0" err="1"/>
              <a:t>Nuntiandi</a:t>
            </a:r>
            <a:r>
              <a:rPr lang="en-GB" dirty="0"/>
              <a:t>, 23). Communion: see talk 3</a:t>
            </a:r>
          </a:p>
          <a:p>
            <a:endParaRPr lang="de-DE" dirty="0"/>
          </a:p>
        </p:txBody>
      </p:sp>
    </p:spTree>
    <p:extLst>
      <p:ext uri="{BB962C8B-B14F-4D97-AF65-F5344CB8AC3E}">
        <p14:creationId xmlns:p14="http://schemas.microsoft.com/office/powerpoint/2010/main" val="3254412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en-GB" dirty="0"/>
              <a:t>Go out, go forth</a:t>
            </a:r>
          </a:p>
          <a:p>
            <a:r>
              <a:rPr lang="en-GB" dirty="0"/>
              <a:t>Who? The Church as a community.</a:t>
            </a:r>
          </a:p>
          <a:p>
            <a:r>
              <a:rPr lang="en-GB" dirty="0"/>
              <a:t>Not just individuals.</a:t>
            </a:r>
          </a:p>
          <a:p>
            <a:r>
              <a:rPr lang="en-GB" dirty="0"/>
              <a:t>“The Church which ‘goes forth’ is a community of missionary disciples who take the first step, who are involved and supportive, who bear fruit and rejoice.” (</a:t>
            </a:r>
            <a:r>
              <a:rPr lang="en-GB" i="1" dirty="0" err="1"/>
              <a:t>Evangelii</a:t>
            </a:r>
            <a:r>
              <a:rPr lang="en-GB" i="1" dirty="0"/>
              <a:t> </a:t>
            </a:r>
            <a:r>
              <a:rPr lang="en-GB" i="1" dirty="0" err="1"/>
              <a:t>Nuntiandi</a:t>
            </a:r>
            <a:r>
              <a:rPr lang="en-GB" dirty="0"/>
              <a:t>, 24).</a:t>
            </a:r>
          </a:p>
          <a:p>
            <a:r>
              <a:rPr lang="en-GB" dirty="0"/>
              <a:t>Francis: Christians are on a journey together.</a:t>
            </a:r>
          </a:p>
          <a:p>
            <a:endParaRPr lang="de-DE" dirty="0"/>
          </a:p>
        </p:txBody>
      </p:sp>
    </p:spTree>
    <p:extLst>
      <p:ext uri="{BB962C8B-B14F-4D97-AF65-F5344CB8AC3E}">
        <p14:creationId xmlns:p14="http://schemas.microsoft.com/office/powerpoint/2010/main" val="4236337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92500" lnSpcReduction="10000"/>
          </a:bodyPr>
          <a:lstStyle/>
          <a:p>
            <a:r>
              <a:rPr lang="en-GB" dirty="0"/>
              <a:t>Ideally, every Christian who goes out to evangelize, to love, and to  serve does so as part of a church community of faith and love. </a:t>
            </a:r>
          </a:p>
          <a:p>
            <a:r>
              <a:rPr lang="en-GB" dirty="0"/>
              <a:t>Jesus sent out the disciples in pairs “two by two“ (Luke 10: 1). Barnabas and Saul (Paul) are sent out from Antioch (Acts 13: 1). Judas and Silas are sent from Jerusalem to Antioch (Acts 15: 27).</a:t>
            </a:r>
          </a:p>
          <a:p>
            <a:r>
              <a:rPr lang="en-GB" dirty="0"/>
              <a:t>When </a:t>
            </a:r>
            <a:r>
              <a:rPr lang="en-GB" dirty="0" err="1"/>
              <a:t>when</a:t>
            </a:r>
            <a:r>
              <a:rPr lang="en-GB"/>
              <a:t> we are alone, we should know we come from the Church, from the community of faith. </a:t>
            </a:r>
          </a:p>
          <a:p>
            <a:endParaRPr lang="de-DE"/>
          </a:p>
        </p:txBody>
      </p:sp>
    </p:spTree>
    <p:extLst>
      <p:ext uri="{BB962C8B-B14F-4D97-AF65-F5344CB8AC3E}">
        <p14:creationId xmlns:p14="http://schemas.microsoft.com/office/powerpoint/2010/main" val="1912277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lnSpcReduction="10000"/>
          </a:bodyPr>
          <a:lstStyle/>
          <a:p>
            <a:r>
              <a:rPr lang="en-GB" dirty="0"/>
              <a:t>Go out, go forth</a:t>
            </a:r>
          </a:p>
          <a:p>
            <a:endParaRPr lang="en-GB" dirty="0"/>
          </a:p>
          <a:p>
            <a:r>
              <a:rPr lang="en-GB" dirty="0"/>
              <a:t>Why? For what purpose?</a:t>
            </a:r>
          </a:p>
          <a:p>
            <a:r>
              <a:rPr lang="en-GB" dirty="0"/>
              <a:t>To preach the Gospel </a:t>
            </a:r>
          </a:p>
          <a:p>
            <a:r>
              <a:rPr lang="en-GB" dirty="0"/>
              <a:t>To make disciples (Matt. 28: 19)</a:t>
            </a:r>
          </a:p>
          <a:p>
            <a:r>
              <a:rPr lang="en-GB" dirty="0"/>
              <a:t>To manifest the mercy of God and the love of Jesus for all (Rom. 11: 32)</a:t>
            </a:r>
          </a:p>
          <a:p>
            <a:r>
              <a:rPr lang="en-GB"/>
              <a:t>To serve (John 13: 14)</a:t>
            </a:r>
          </a:p>
          <a:p>
            <a:endParaRPr lang="de-DE"/>
          </a:p>
        </p:txBody>
      </p:sp>
    </p:spTree>
    <p:extLst>
      <p:ext uri="{BB962C8B-B14F-4D97-AF65-F5344CB8AC3E}">
        <p14:creationId xmlns:p14="http://schemas.microsoft.com/office/powerpoint/2010/main" val="619381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a:t>Go out, </a:t>
            </a:r>
            <a:r>
              <a:rPr lang="de-DE" dirty="0" err="1"/>
              <a:t>go</a:t>
            </a:r>
            <a:r>
              <a:rPr lang="de-DE" dirty="0"/>
              <a:t> </a:t>
            </a:r>
            <a:r>
              <a:rPr lang="de-DE" dirty="0" err="1"/>
              <a:t>forth</a:t>
            </a:r>
            <a:r>
              <a:rPr lang="de-DE" dirty="0"/>
              <a:t>:</a:t>
            </a:r>
          </a:p>
          <a:p>
            <a:pPr marL="0" indent="0">
              <a:buNone/>
            </a:pPr>
            <a:endParaRPr lang="de-DE" dirty="0"/>
          </a:p>
          <a:p>
            <a:pPr marL="0" indent="0">
              <a:buNone/>
            </a:pPr>
            <a:r>
              <a:rPr lang="de-DE" b="1" dirty="0" err="1"/>
              <a:t>Where</a:t>
            </a:r>
            <a:r>
              <a:rPr lang="de-DE" b="1" dirty="0"/>
              <a:t>? T</a:t>
            </a:r>
            <a:r>
              <a:rPr lang="en-GB" b="1" dirty="0"/>
              <a:t>o the extremities, to the periphery.</a:t>
            </a:r>
          </a:p>
          <a:p>
            <a:pPr marL="0" indent="0">
              <a:buNone/>
            </a:pPr>
            <a:r>
              <a:rPr lang="de-DE" dirty="0"/>
              <a:t>The </a:t>
            </a:r>
            <a:r>
              <a:rPr lang="de-DE" dirty="0" err="1"/>
              <a:t>poor</a:t>
            </a:r>
            <a:r>
              <a:rPr lang="de-DE" dirty="0"/>
              <a:t>, </a:t>
            </a:r>
            <a:r>
              <a:rPr lang="de-DE" dirty="0" err="1"/>
              <a:t>the</a:t>
            </a:r>
            <a:r>
              <a:rPr lang="de-DE" dirty="0"/>
              <a:t> </a:t>
            </a:r>
            <a:r>
              <a:rPr lang="de-DE" dirty="0" err="1"/>
              <a:t>dispossessed</a:t>
            </a:r>
            <a:r>
              <a:rPr lang="de-DE" dirty="0"/>
              <a:t>, </a:t>
            </a:r>
            <a:r>
              <a:rPr lang="de-DE" dirty="0" err="1"/>
              <a:t>the</a:t>
            </a:r>
            <a:r>
              <a:rPr lang="de-DE" dirty="0"/>
              <a:t> </a:t>
            </a:r>
            <a:r>
              <a:rPr lang="de-DE" dirty="0" err="1"/>
              <a:t>suffering</a:t>
            </a:r>
            <a:r>
              <a:rPr lang="de-DE" dirty="0"/>
              <a:t>. </a:t>
            </a:r>
          </a:p>
          <a:p>
            <a:pPr marL="0" indent="0">
              <a:buNone/>
            </a:pPr>
            <a:endParaRPr lang="de-DE" dirty="0"/>
          </a:p>
          <a:p>
            <a:pPr marL="0" indent="0">
              <a:buNone/>
            </a:pPr>
            <a:r>
              <a:rPr lang="de-DE" dirty="0"/>
              <a:t>The </a:t>
            </a:r>
            <a:r>
              <a:rPr lang="de-DE" dirty="0" err="1"/>
              <a:t>poor</a:t>
            </a:r>
            <a:r>
              <a:rPr lang="de-DE" dirty="0"/>
              <a:t> </a:t>
            </a:r>
            <a:r>
              <a:rPr lang="de-DE" dirty="0" err="1"/>
              <a:t>are</a:t>
            </a:r>
            <a:r>
              <a:rPr lang="de-DE" dirty="0"/>
              <a:t> </a:t>
            </a:r>
            <a:r>
              <a:rPr lang="de-DE" dirty="0" err="1"/>
              <a:t>primarily</a:t>
            </a:r>
            <a:r>
              <a:rPr lang="de-DE" dirty="0"/>
              <a:t> a </a:t>
            </a:r>
            <a:r>
              <a:rPr lang="de-DE" dirty="0" err="1"/>
              <a:t>theological</a:t>
            </a:r>
            <a:r>
              <a:rPr lang="de-DE" dirty="0"/>
              <a:t> </a:t>
            </a:r>
            <a:r>
              <a:rPr lang="de-DE" dirty="0" err="1"/>
              <a:t>category</a:t>
            </a:r>
            <a:r>
              <a:rPr lang="de-DE" dirty="0"/>
              <a:t> not </a:t>
            </a:r>
            <a:r>
              <a:rPr lang="de-DE" dirty="0" err="1"/>
              <a:t>one</a:t>
            </a:r>
            <a:r>
              <a:rPr lang="de-DE" dirty="0"/>
              <a:t> </a:t>
            </a:r>
            <a:r>
              <a:rPr lang="de-DE" dirty="0" err="1"/>
              <a:t>that</a:t>
            </a:r>
            <a:r>
              <a:rPr lang="de-DE" dirty="0"/>
              <a:t> </a:t>
            </a:r>
            <a:r>
              <a:rPr lang="de-DE" dirty="0" err="1"/>
              <a:t>is</a:t>
            </a:r>
            <a:r>
              <a:rPr lang="de-DE" dirty="0"/>
              <a:t> </a:t>
            </a:r>
            <a:r>
              <a:rPr lang="de-DE" dirty="0" err="1"/>
              <a:t>cultural</a:t>
            </a:r>
            <a:r>
              <a:rPr lang="de-DE" dirty="0"/>
              <a:t>, </a:t>
            </a:r>
            <a:r>
              <a:rPr lang="de-DE" dirty="0" err="1"/>
              <a:t>sociological</a:t>
            </a:r>
            <a:r>
              <a:rPr lang="de-DE" dirty="0"/>
              <a:t>, </a:t>
            </a:r>
            <a:r>
              <a:rPr lang="de-DE" dirty="0" err="1"/>
              <a:t>political</a:t>
            </a:r>
            <a:r>
              <a:rPr lang="de-DE" dirty="0"/>
              <a:t>, </a:t>
            </a:r>
            <a:r>
              <a:rPr lang="de-DE" dirty="0" err="1"/>
              <a:t>or</a:t>
            </a:r>
            <a:r>
              <a:rPr lang="de-DE" dirty="0"/>
              <a:t> </a:t>
            </a:r>
            <a:r>
              <a:rPr lang="de-DE" dirty="0" err="1"/>
              <a:t>philosophical</a:t>
            </a:r>
            <a:r>
              <a:rPr lang="de-DE" dirty="0"/>
              <a:t> (</a:t>
            </a:r>
            <a:r>
              <a:rPr lang="de-DE" dirty="0" err="1"/>
              <a:t>see</a:t>
            </a:r>
            <a:r>
              <a:rPr lang="de-DE" dirty="0"/>
              <a:t> </a:t>
            </a:r>
            <a:r>
              <a:rPr lang="de-DE" i="1" dirty="0" err="1"/>
              <a:t>Evangelii</a:t>
            </a:r>
            <a:r>
              <a:rPr lang="de-DE" i="1"/>
              <a:t> Gaudium</a:t>
            </a:r>
            <a:r>
              <a:rPr lang="de-DE"/>
              <a:t>, 198). </a:t>
            </a:r>
          </a:p>
          <a:p>
            <a:endParaRPr lang="de-DE"/>
          </a:p>
        </p:txBody>
      </p:sp>
    </p:spTree>
    <p:extLst>
      <p:ext uri="{BB962C8B-B14F-4D97-AF65-F5344CB8AC3E}">
        <p14:creationId xmlns:p14="http://schemas.microsoft.com/office/powerpoint/2010/main" val="3551127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92500" lnSpcReduction="10000"/>
          </a:bodyPr>
          <a:lstStyle/>
          <a:p>
            <a:r>
              <a:rPr lang="en-GB" dirty="0"/>
              <a:t>What is special about the poor?</a:t>
            </a:r>
          </a:p>
          <a:p>
            <a:r>
              <a:rPr lang="en-GB" dirty="0"/>
              <a:t>Jesus identified with them in a particular way: Matthew 25: 31 – 46. Hungry, thirsty, homeless, naked, sick, in prison. Francis speaks about </a:t>
            </a:r>
            <a:r>
              <a:rPr lang="en-GB" i="1" dirty="0"/>
              <a:t>los </a:t>
            </a:r>
            <a:r>
              <a:rPr lang="en-GB" i="1" dirty="0" err="1"/>
              <a:t>descartables</a:t>
            </a:r>
            <a:r>
              <a:rPr lang="en-GB" dirty="0"/>
              <a:t>, those society has thrown off: the throwaway culture.</a:t>
            </a:r>
          </a:p>
          <a:p>
            <a:r>
              <a:rPr lang="en-GB" dirty="0"/>
              <a:t>Deepest test of our full conversion: to treat the most despised with full human dignity and to recognize that we can be taught by them.</a:t>
            </a:r>
          </a:p>
          <a:p>
            <a:r>
              <a:rPr lang="en-GB" dirty="0"/>
              <a:t>See EG, 199; poor .. when loved .. esteemed</a:t>
            </a:r>
          </a:p>
          <a:p>
            <a:endParaRPr lang="de-DE" dirty="0"/>
          </a:p>
        </p:txBody>
      </p:sp>
    </p:spTree>
    <p:extLst>
      <p:ext uri="{BB962C8B-B14F-4D97-AF65-F5344CB8AC3E}">
        <p14:creationId xmlns:p14="http://schemas.microsoft.com/office/powerpoint/2010/main" val="4210126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85000" lnSpcReduction="10000"/>
          </a:bodyPr>
          <a:lstStyle/>
          <a:p>
            <a:pPr marL="0" indent="0">
              <a:buNone/>
            </a:pPr>
            <a:r>
              <a:rPr lang="de-DE" dirty="0"/>
              <a:t>Go out, </a:t>
            </a:r>
            <a:r>
              <a:rPr lang="de-DE" dirty="0" err="1"/>
              <a:t>go</a:t>
            </a:r>
            <a:r>
              <a:rPr lang="de-DE" dirty="0"/>
              <a:t> </a:t>
            </a:r>
            <a:r>
              <a:rPr lang="de-DE" dirty="0" err="1"/>
              <a:t>forth</a:t>
            </a:r>
            <a:endParaRPr lang="de-DE" dirty="0"/>
          </a:p>
          <a:p>
            <a:pPr marL="0" indent="0">
              <a:buNone/>
            </a:pPr>
            <a:r>
              <a:rPr lang="de-DE" b="1" dirty="0" err="1"/>
              <a:t>How</a:t>
            </a:r>
            <a:r>
              <a:rPr lang="de-DE" b="1" dirty="0"/>
              <a:t>? </a:t>
            </a:r>
            <a:endParaRPr lang="de-DE" dirty="0"/>
          </a:p>
          <a:p>
            <a:pPr marL="0" indent="0">
              <a:buNone/>
            </a:pPr>
            <a:r>
              <a:rPr lang="de-DE" dirty="0"/>
              <a:t>In </a:t>
            </a:r>
            <a:r>
              <a:rPr lang="de-DE" dirty="0" err="1"/>
              <a:t>love</a:t>
            </a:r>
            <a:r>
              <a:rPr lang="de-DE" dirty="0"/>
              <a:t>: </a:t>
            </a:r>
            <a:r>
              <a:rPr lang="en-GB" dirty="0"/>
              <a:t>“To understand this reality [popular piety] we need to approach it with the gaze of the Good Shepherd, who seeks not to judge but to love.” (</a:t>
            </a:r>
            <a:r>
              <a:rPr lang="en-GB" i="1" dirty="0" err="1"/>
              <a:t>Evangelii</a:t>
            </a:r>
            <a:r>
              <a:rPr lang="en-GB" i="1" dirty="0"/>
              <a:t> </a:t>
            </a:r>
            <a:r>
              <a:rPr lang="en-GB" i="1" dirty="0" err="1"/>
              <a:t>Gaudium</a:t>
            </a:r>
            <a:r>
              <a:rPr lang="en-GB" i="1"/>
              <a:t>, </a:t>
            </a:r>
            <a:r>
              <a:rPr lang="en-GB"/>
              <a:t>125)</a:t>
            </a:r>
            <a:endParaRPr lang="de-DE"/>
          </a:p>
          <a:p>
            <a:pPr marL="0" indent="0">
              <a:buNone/>
            </a:pPr>
            <a:r>
              <a:rPr lang="de-DE" dirty="0"/>
              <a:t>In </a:t>
            </a:r>
            <a:r>
              <a:rPr lang="de-DE" dirty="0" err="1"/>
              <a:t>humility</a:t>
            </a:r>
            <a:r>
              <a:rPr lang="de-DE" dirty="0"/>
              <a:t>: </a:t>
            </a:r>
            <a:r>
              <a:rPr lang="de-DE" dirty="0" err="1"/>
              <a:t>as</a:t>
            </a:r>
            <a:r>
              <a:rPr lang="de-DE" dirty="0"/>
              <a:t> </a:t>
            </a:r>
            <a:r>
              <a:rPr lang="de-DE" dirty="0" err="1"/>
              <a:t>those</a:t>
            </a:r>
            <a:r>
              <a:rPr lang="de-DE" dirty="0"/>
              <a:t> </a:t>
            </a:r>
            <a:r>
              <a:rPr lang="de-DE" dirty="0" err="1"/>
              <a:t>who</a:t>
            </a:r>
            <a:r>
              <a:rPr lang="de-DE" dirty="0"/>
              <a:t> </a:t>
            </a:r>
            <a:r>
              <a:rPr lang="de-DE" dirty="0" err="1"/>
              <a:t>knows</a:t>
            </a:r>
            <a:r>
              <a:rPr lang="de-DE" dirty="0"/>
              <a:t> </a:t>
            </a:r>
            <a:r>
              <a:rPr lang="de-DE" dirty="0" err="1"/>
              <a:t>they</a:t>
            </a:r>
            <a:r>
              <a:rPr lang="de-DE" dirty="0"/>
              <a:t> </a:t>
            </a:r>
            <a:r>
              <a:rPr lang="de-DE" dirty="0" err="1"/>
              <a:t>are</a:t>
            </a:r>
            <a:r>
              <a:rPr lang="de-DE" dirty="0"/>
              <a:t> </a:t>
            </a:r>
            <a:r>
              <a:rPr lang="de-DE" dirty="0" err="1"/>
              <a:t>forgiven</a:t>
            </a:r>
            <a:r>
              <a:rPr lang="de-DE" dirty="0"/>
              <a:t> </a:t>
            </a:r>
            <a:r>
              <a:rPr lang="de-DE" dirty="0" err="1"/>
              <a:t>sinners</a:t>
            </a:r>
            <a:r>
              <a:rPr lang="de-DE" dirty="0"/>
              <a:t>.</a:t>
            </a:r>
          </a:p>
          <a:p>
            <a:pPr marL="0" indent="0">
              <a:buNone/>
            </a:pPr>
            <a:endParaRPr lang="de-DE" dirty="0"/>
          </a:p>
          <a:p>
            <a:pPr marL="0" indent="0">
              <a:buNone/>
            </a:pPr>
            <a:r>
              <a:rPr lang="de-DE" dirty="0"/>
              <a:t>In </a:t>
            </a:r>
            <a:r>
              <a:rPr lang="de-DE" dirty="0" err="1"/>
              <a:t>mercy</a:t>
            </a:r>
            <a:r>
              <a:rPr lang="de-DE" dirty="0"/>
              <a:t>: </a:t>
            </a:r>
            <a:r>
              <a:rPr lang="en-GB" dirty="0"/>
              <a:t>“Such a community has an endless desire to show mercy” (</a:t>
            </a:r>
            <a:r>
              <a:rPr lang="en-GB" i="1" dirty="0" err="1"/>
              <a:t>Evangelii</a:t>
            </a:r>
            <a:r>
              <a:rPr lang="en-GB" i="1" dirty="0"/>
              <a:t> </a:t>
            </a:r>
            <a:r>
              <a:rPr lang="en-GB" i="1" dirty="0" err="1"/>
              <a:t>Gaudium</a:t>
            </a:r>
            <a:r>
              <a:rPr lang="en-GB" dirty="0"/>
              <a:t>, 24). See also para. 193.</a:t>
            </a:r>
            <a:endParaRPr lang="de-DE" dirty="0"/>
          </a:p>
          <a:p>
            <a:endParaRPr lang="de-DE" dirty="0"/>
          </a:p>
        </p:txBody>
      </p:sp>
    </p:spTree>
    <p:extLst>
      <p:ext uri="{BB962C8B-B14F-4D97-AF65-F5344CB8AC3E}">
        <p14:creationId xmlns:p14="http://schemas.microsoft.com/office/powerpoint/2010/main" val="800512044"/>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1070</Words>
  <Application>Microsoft Office PowerPoint</Application>
  <PresentationFormat>Bildschirmpräsentation (4:3)</PresentationFormat>
  <Paragraphs>69</Paragraphs>
  <Slides>15</Slides>
  <Notes>0</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Larissa</vt:lpstr>
      <vt:lpstr>TALK 2</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Pope Francis to Pentecostals</vt:lpstr>
      <vt:lpstr>Going out to the unbelievers and the atheists </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 2</dc:title>
  <dc:creator>Peter Hocken</dc:creator>
  <cp:lastModifiedBy>Peter Hocken</cp:lastModifiedBy>
  <cp:revision>19</cp:revision>
  <dcterms:created xsi:type="dcterms:W3CDTF">2015-01-13T11:17:08Z</dcterms:created>
  <dcterms:modified xsi:type="dcterms:W3CDTF">2015-01-13T11:34:42Z</dcterms:modified>
</cp:coreProperties>
</file>