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8" r:id="rId10"/>
    <p:sldId id="269" r:id="rId11"/>
    <p:sldId id="272" r:id="rId12"/>
    <p:sldId id="270" r:id="rId13"/>
    <p:sldId id="263" r:id="rId14"/>
    <p:sldId id="264" r:id="rId15"/>
    <p:sldId id="265" r:id="rId16"/>
    <p:sldId id="266" r:id="rId17"/>
    <p:sldId id="271" r:id="rId18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818" y="-2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4A9D7-3413-4B6A-9EDA-7CD253094693}" type="datetimeFigureOut">
              <a:rPr lang="de-DE"/>
              <a:pPr>
                <a:defRPr/>
              </a:pPr>
              <a:t>26.06.2015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270D04-1DA8-47F3-A2A4-8EA830A7E4F0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16768-37E2-42BB-A86A-2384932A9203}" type="datetimeFigureOut">
              <a:rPr lang="de-DE"/>
              <a:pPr>
                <a:defRPr/>
              </a:pPr>
              <a:t>26.06.2015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D00D7-67DC-406E-B9DF-38FF836E5D6F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E337E4-04EB-4D4D-A458-C9E89D4319E9}" type="datetimeFigureOut">
              <a:rPr lang="de-DE"/>
              <a:pPr>
                <a:defRPr/>
              </a:pPr>
              <a:t>26.06.2015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4658B-A0AF-41F2-82E0-FBFAADC310E8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802F3-43B5-4A6D-AB8E-D23467549F66}" type="datetimeFigureOut">
              <a:rPr lang="de-DE"/>
              <a:pPr>
                <a:defRPr/>
              </a:pPr>
              <a:t>26.06.2015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860EA8-2130-4037-B71E-730C06D76980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82BA4C-1EBC-411E-BF7F-9E40DF301E3B}" type="datetimeFigureOut">
              <a:rPr lang="de-DE"/>
              <a:pPr>
                <a:defRPr/>
              </a:pPr>
              <a:t>26.06.2015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BBC6A-CC67-40E6-A25F-3A4045B40D5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13905C-957F-428A-85EE-B0F820C35931}" type="datetimeFigureOut">
              <a:rPr lang="de-DE"/>
              <a:pPr>
                <a:defRPr/>
              </a:pPr>
              <a:t>26.06.2015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90DC8-F245-4428-B5D3-03852A4F251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A64A6-531E-43EC-A3B7-1AC8F8488F5E}" type="datetimeFigureOut">
              <a:rPr lang="de-DE"/>
              <a:pPr>
                <a:defRPr/>
              </a:pPr>
              <a:t>26.06.2015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46C27-3BC9-4189-8176-C658CABCE50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27E60-C09A-4000-A335-380A7F921710}" type="datetimeFigureOut">
              <a:rPr lang="de-DE"/>
              <a:pPr>
                <a:defRPr/>
              </a:pPr>
              <a:t>26.06.2015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89121-2B2C-47EC-B6BB-6C31E19D4E3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0CA9C6-D6C5-407B-AE03-993489F01583}" type="datetimeFigureOut">
              <a:rPr lang="de-DE"/>
              <a:pPr>
                <a:defRPr/>
              </a:pPr>
              <a:t>26.06.2015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5DC72-E2EC-4B35-9F48-AC18667C4D1D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948B0-113D-462B-886A-74414C753C66}" type="datetimeFigureOut">
              <a:rPr lang="de-DE"/>
              <a:pPr>
                <a:defRPr/>
              </a:pPr>
              <a:t>26.06.2015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2C325-1335-40C9-8799-6F2F5FBEAD5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90978-2F34-460B-A0CC-B4BE44538F25}" type="datetimeFigureOut">
              <a:rPr lang="de-DE"/>
              <a:pPr>
                <a:defRPr/>
              </a:pPr>
              <a:t>26.06.2015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000645-298B-4757-ABCB-AD5B49F1CC5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3FBF701-047E-4DA1-A552-4596EB2D1FDC}" type="datetimeFigureOut">
              <a:rPr lang="de-DE"/>
              <a:pPr>
                <a:defRPr/>
              </a:pPr>
              <a:t>26.06.2015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4BA57AC-F97F-4D8D-859A-0D680D252815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smtClean="0"/>
              <a:t>Pięćdziesiątnica</a:t>
            </a:r>
            <a:r>
              <a:rPr lang="pl-PL" smtClean="0">
                <a:latin typeface="Arial" charset="0"/>
              </a:rPr>
              <a:t> i</a:t>
            </a:r>
            <a:r>
              <a:rPr lang="de-DE" smtClean="0"/>
              <a:t> P</a:t>
            </a:r>
            <a:r>
              <a:rPr lang="pl-PL" smtClean="0"/>
              <a:t>aruzja</a:t>
            </a:r>
            <a:endParaRPr lang="de-DE" smtClean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b="1" dirty="0" smtClean="0"/>
              <a:t>2. </a:t>
            </a:r>
            <a:r>
              <a:rPr lang="pl-PL" b="1" dirty="0" smtClean="0"/>
              <a:t>Jak być lojalnym wobec Pana i swego dziedzictwa kościelnego: proroctwo i instytucja</a:t>
            </a:r>
            <a:endParaRPr lang="de-DE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smtClean="0"/>
          </a:p>
        </p:txBody>
      </p:sp>
      <p:sp>
        <p:nvSpPr>
          <p:cNvPr id="22530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de-DE" smtClean="0"/>
              <a:t>2. </a:t>
            </a:r>
            <a:r>
              <a:rPr lang="pl-PL" smtClean="0"/>
              <a:t>DŚ stwarza nowe formy życia, misji, posługi</a:t>
            </a:r>
            <a:r>
              <a:rPr lang="de-DE" smtClean="0"/>
              <a:t>:</a:t>
            </a:r>
          </a:p>
          <a:p>
            <a:pPr marL="0" indent="0">
              <a:buFont typeface="Arial" charset="0"/>
              <a:buNone/>
            </a:pPr>
            <a:r>
              <a:rPr lang="de-DE" smtClean="0"/>
              <a:t>E</a:t>
            </a:r>
            <a:r>
              <a:rPr lang="pl-PL" smtClean="0"/>
              <a:t>k</a:t>
            </a:r>
            <a:r>
              <a:rPr lang="de-DE" smtClean="0"/>
              <a:t>umenic</a:t>
            </a:r>
            <a:r>
              <a:rPr lang="pl-PL" smtClean="0"/>
              <a:t>zne dzielenie się i posługa</a:t>
            </a:r>
            <a:r>
              <a:rPr lang="de-DE" smtClean="0"/>
              <a:t> </a:t>
            </a:r>
          </a:p>
          <a:p>
            <a:pPr marL="0" indent="0">
              <a:buFont typeface="Arial" charset="0"/>
              <a:buNone/>
            </a:pPr>
            <a:r>
              <a:rPr lang="pl-PL" smtClean="0"/>
              <a:t>Śpiew w Duchu Św.</a:t>
            </a:r>
            <a:endParaRPr lang="de-DE" smtClean="0"/>
          </a:p>
          <a:p>
            <a:pPr marL="0" indent="0">
              <a:buFont typeface="Arial" charset="0"/>
              <a:buNone/>
            </a:pPr>
            <a:r>
              <a:rPr lang="de-DE" smtClean="0"/>
              <a:t>N</a:t>
            </a:r>
            <a:r>
              <a:rPr lang="pl-PL" smtClean="0"/>
              <a:t>owe modele wspólnoty</a:t>
            </a:r>
            <a:endParaRPr lang="de-DE" smtClean="0"/>
          </a:p>
          <a:p>
            <a:pPr marL="0" indent="0">
              <a:buFont typeface="Arial" charset="0"/>
              <a:buNone/>
            </a:pPr>
            <a:r>
              <a:rPr lang="de-DE" smtClean="0"/>
              <a:t>N</a:t>
            </a:r>
            <a:r>
              <a:rPr lang="pl-PL" smtClean="0"/>
              <a:t>owe modele </a:t>
            </a:r>
            <a:r>
              <a:rPr lang="de-DE" smtClean="0"/>
              <a:t>e</a:t>
            </a:r>
            <a:r>
              <a:rPr lang="pl-PL" smtClean="0"/>
              <a:t>w</a:t>
            </a:r>
            <a:r>
              <a:rPr lang="de-DE" smtClean="0"/>
              <a:t>angeliza</a:t>
            </a:r>
            <a:r>
              <a:rPr lang="pl-PL" smtClean="0"/>
              <a:t>cji</a:t>
            </a:r>
            <a:endParaRPr lang="de-DE" smtClean="0"/>
          </a:p>
          <a:p>
            <a:pPr marL="0" indent="0">
              <a:buFont typeface="Arial" charset="0"/>
              <a:buNone/>
            </a:pPr>
            <a:r>
              <a:rPr lang="pl-PL" smtClean="0"/>
              <a:t>Ruch Żydów mesjanistycznych</a:t>
            </a:r>
            <a:endParaRPr lang="de-DE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dirty="0" smtClean="0"/>
              <a:t>NOWOŚCI TAKŻE POZA KOŚCIOŁEM</a:t>
            </a:r>
            <a:r>
              <a:rPr lang="de-DE" dirty="0" smtClean="0"/>
              <a:t> </a:t>
            </a:r>
            <a:r>
              <a:rPr lang="pl-PL" dirty="0" smtClean="0"/>
              <a:t>KATOLICKIM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dirty="0" smtClean="0"/>
              <a:t>“</a:t>
            </a:r>
            <a:r>
              <a:rPr lang="pl-PL" dirty="0" smtClean="0"/>
              <a:t>Zbiór tego, co Duch Święty zasiał w nich, co ma być także darem dla nas</a:t>
            </a:r>
            <a:r>
              <a:rPr lang="en-GB" dirty="0" smtClean="0"/>
              <a:t>.” (Francis</a:t>
            </a:r>
            <a:r>
              <a:rPr lang="pl-PL" dirty="0" err="1" smtClean="0"/>
              <a:t>zek</a:t>
            </a:r>
            <a:r>
              <a:rPr lang="en-GB" dirty="0" smtClean="0"/>
              <a:t>, EG, 246).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dirty="0" smtClean="0"/>
              <a:t> </a:t>
            </a:r>
            <a:r>
              <a:rPr lang="pl-PL" dirty="0" smtClean="0"/>
              <a:t>w kościołach p</a:t>
            </a:r>
            <a:r>
              <a:rPr lang="en-GB" dirty="0" err="1" smtClean="0"/>
              <a:t>rotestan</a:t>
            </a:r>
            <a:r>
              <a:rPr lang="pl-PL" dirty="0" err="1" smtClean="0"/>
              <a:t>ckich</a:t>
            </a:r>
            <a:endParaRPr lang="en-GB" dirty="0" smtClean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dirty="0" smtClean="0"/>
              <a:t>    </a:t>
            </a:r>
            <a:r>
              <a:rPr lang="pl-PL" dirty="0" smtClean="0"/>
              <a:t>kurs </a:t>
            </a:r>
            <a:r>
              <a:rPr lang="en-GB" dirty="0" smtClean="0"/>
              <a:t>Alpha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dirty="0" smtClean="0"/>
              <a:t>N</a:t>
            </a:r>
            <a:r>
              <a:rPr lang="pl-PL" dirty="0" smtClean="0"/>
              <a:t>owe</a:t>
            </a:r>
            <a:r>
              <a:rPr lang="en-GB" dirty="0" smtClean="0"/>
              <a:t> form</a:t>
            </a:r>
            <a:r>
              <a:rPr lang="pl-PL" dirty="0" smtClean="0"/>
              <a:t>y wolnych kościołów</a:t>
            </a:r>
            <a:endParaRPr lang="en-GB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de-DE" dirty="0" smtClean="0"/>
              <a:t>    </a:t>
            </a:r>
            <a:r>
              <a:rPr lang="pl-PL" dirty="0" smtClean="0"/>
              <a:t>pionierskie misje i inicjatywy</a:t>
            </a:r>
            <a:endParaRPr lang="de-DE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dirty="0" smtClean="0"/>
              <a:t>Ruch Żydów mesjańskich</a:t>
            </a:r>
            <a:endParaRPr lang="de-DE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dirty="0" smtClean="0"/>
              <a:t>NOWOŚĆ JEST NOWOŚCIĄ ZMARTWYCHWSTANIA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l-PL" dirty="0" smtClean="0"/>
              <a:t>Nowość Ducha Świętego wypływa ze śmierci Jezusa na Krzyżu</a:t>
            </a:r>
            <a:r>
              <a:rPr lang="de-DE" dirty="0" smtClean="0"/>
              <a:t>.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l-PL" dirty="0" smtClean="0"/>
              <a:t>Nowość, która pochodzi od Boga, wymaga fundamentalnej śmierci dla grzechu i wszelkiego skupienia na sobie i niezależności</a:t>
            </a:r>
            <a:r>
              <a:rPr lang="de-DE" dirty="0" smtClean="0"/>
              <a:t>.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GB" dirty="0" smtClean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dirty="0" smtClean="0"/>
              <a:t>“</a:t>
            </a:r>
            <a:r>
              <a:rPr lang="pl-PL" dirty="0"/>
              <a:t>Jeżeli więc ktoś pozostaje w Chrystusie, jest nowym stworzeniem. To, co dawne, minęło, a oto stało się nowe</a:t>
            </a:r>
            <a:r>
              <a:rPr lang="de-DE" dirty="0" smtClean="0"/>
              <a:t>.</a:t>
            </a:r>
            <a:r>
              <a:rPr lang="en-GB" dirty="0" smtClean="0"/>
              <a:t>” (2 </a:t>
            </a:r>
            <a:r>
              <a:rPr lang="pl-PL" dirty="0" smtClean="0"/>
              <a:t>Kor</a:t>
            </a:r>
            <a:r>
              <a:rPr lang="en-GB" dirty="0" smtClean="0"/>
              <a:t> 5: 17).</a:t>
            </a:r>
            <a:endParaRPr lang="de-DE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LOJALNOŚCI I TOŻSAMOŚCI</a:t>
            </a:r>
            <a:endParaRPr lang="de-DE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l-PL" dirty="0" smtClean="0"/>
              <a:t>Ponieważ Odnowa jest działaniem Ducha Świętego, to kwestionuje ona sprawy w Kościele, które nie podobają się Duchowi Świętemu</a:t>
            </a:r>
            <a:r>
              <a:rPr lang="de-DE" dirty="0" smtClean="0"/>
              <a:t>! </a:t>
            </a:r>
            <a:r>
              <a:rPr lang="pl-PL" dirty="0" smtClean="0"/>
              <a:t>Dzisiaj </a:t>
            </a:r>
            <a:r>
              <a:rPr lang="de-DE" dirty="0" smtClean="0"/>
              <a:t> </a:t>
            </a:r>
            <a:r>
              <a:rPr lang="pl-PL" dirty="0" smtClean="0"/>
              <a:t>papież</a:t>
            </a:r>
            <a:r>
              <a:rPr lang="de-DE" dirty="0" smtClean="0"/>
              <a:t> Francis</a:t>
            </a:r>
            <a:r>
              <a:rPr lang="pl-PL" dirty="0" err="1" smtClean="0"/>
              <a:t>zek</a:t>
            </a:r>
            <a:r>
              <a:rPr lang="de-DE" dirty="0" smtClean="0"/>
              <a:t> </a:t>
            </a:r>
            <a:r>
              <a:rPr lang="pl-PL" dirty="0" smtClean="0"/>
              <a:t>mówi o tym bardzo wyraźnie</a:t>
            </a:r>
            <a:r>
              <a:rPr lang="de-DE" dirty="0" smtClean="0"/>
              <a:t>.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l-PL" dirty="0" smtClean="0"/>
              <a:t>Ale od czasu reformacji katolików uczono, że najważniejszą  wartością jest lojalność wobec katolicyzmu. Ta lojalność była spostrzegana jako część prawdziwej katolickiej tożsamości.</a:t>
            </a:r>
            <a:r>
              <a:rPr lang="de-DE" dirty="0" smtClean="0"/>
              <a:t> </a:t>
            </a:r>
            <a:endParaRPr lang="de-DE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 D</a:t>
            </a:r>
            <a:r>
              <a:rPr lang="pl-PL" smtClean="0"/>
              <a:t>y</a:t>
            </a:r>
            <a:r>
              <a:rPr lang="de-DE" smtClean="0"/>
              <a:t>lem</a:t>
            </a:r>
            <a:r>
              <a:rPr lang="pl-PL" smtClean="0"/>
              <a:t>at ekumeniczny</a:t>
            </a:r>
            <a:endParaRPr lang="de-DE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l-PL" dirty="0" smtClean="0"/>
              <a:t>Po trzech czy czterech stulecia nauczania, że bycie dobrym katolikiem oznacza, że nie ma się nic do czynienia z </a:t>
            </a:r>
            <a:r>
              <a:rPr lang="pl-PL" dirty="0"/>
              <a:t>p</a:t>
            </a:r>
            <a:r>
              <a:rPr lang="de-DE" dirty="0" err="1" smtClean="0"/>
              <a:t>rotestant</a:t>
            </a:r>
            <a:r>
              <a:rPr lang="pl-PL" dirty="0" err="1" smtClean="0"/>
              <a:t>ami</a:t>
            </a:r>
            <a:r>
              <a:rPr lang="pl-PL" dirty="0" smtClean="0"/>
              <a:t> i że jedyną drogą do jedności było poddanie się Rzymowi, Kościół katolicki podejmuje zobowiązanie, by pracować na rzecz jedności chrześcijan</a:t>
            </a:r>
            <a:r>
              <a:rPr lang="de-DE" dirty="0" smtClean="0"/>
              <a:t>, </a:t>
            </a:r>
            <a:r>
              <a:rPr lang="pl-PL" dirty="0" smtClean="0"/>
              <a:t>i uznaje że DŚ działa w innych kościołach </a:t>
            </a:r>
            <a:r>
              <a:rPr lang="pl-PL" dirty="0" err="1" smtClean="0"/>
              <a:t>chrześcij</a:t>
            </a:r>
            <a:r>
              <a:rPr lang="de-DE" dirty="0" smtClean="0"/>
              <a:t>a</a:t>
            </a:r>
            <a:r>
              <a:rPr lang="pl-PL" dirty="0" err="1" smtClean="0"/>
              <a:t>ńskich</a:t>
            </a:r>
            <a:r>
              <a:rPr lang="pl-PL" dirty="0"/>
              <a:t>.</a:t>
            </a:r>
            <a:endParaRPr lang="pl-PL" dirty="0" smtClean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l-PL" dirty="0" smtClean="0"/>
              <a:t>To stanowi źródło wielkiego dylematu!  </a:t>
            </a:r>
            <a:endParaRPr lang="de-DE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D</a:t>
            </a:r>
            <a:r>
              <a:rPr lang="pl-PL" smtClean="0"/>
              <a:t>Y</a:t>
            </a:r>
            <a:r>
              <a:rPr lang="de-DE" smtClean="0"/>
              <a:t>LEM</a:t>
            </a:r>
            <a:r>
              <a:rPr lang="pl-PL" smtClean="0"/>
              <a:t>AT</a:t>
            </a:r>
            <a:endParaRPr lang="de-DE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charset="0"/>
              <a:buNone/>
            </a:pPr>
            <a:r>
              <a:rPr lang="pl-PL" sz="3000" smtClean="0"/>
              <a:t>Co oznaczała Odnowa Kościoła dla naszego pojęcia katolickiej lojalności i katolickiej tożsamości</a:t>
            </a:r>
            <a:r>
              <a:rPr lang="de-DE" sz="3000" smtClean="0"/>
              <a:t>?</a:t>
            </a:r>
          </a:p>
          <a:p>
            <a:pPr marL="0" indent="0">
              <a:buFont typeface="Arial" charset="0"/>
              <a:buNone/>
            </a:pPr>
            <a:endParaRPr lang="de-DE" sz="3000" smtClean="0"/>
          </a:p>
          <a:p>
            <a:pPr marL="0" indent="0">
              <a:buFont typeface="Arial" charset="0"/>
              <a:buNone/>
            </a:pPr>
            <a:r>
              <a:rPr lang="pl-PL" sz="3000" smtClean="0"/>
              <a:t>Niektórzy katolicy odczuwają zamieszanie i frustrację, ponieważ starają się być ekumeniczni (zgodnie z zachętą św. Jana Pawła II), ale próbują to robić, zachowując pochodzące sprzed Soboru watykańskiego II pojęcia katolickiej lojalności i katolickiej tożsamości.</a:t>
            </a:r>
            <a:endParaRPr lang="de-DE" sz="300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ODNOWA</a:t>
            </a:r>
            <a:endParaRPr lang="de-DE" smtClean="0"/>
          </a:p>
        </p:txBody>
      </p:sp>
      <p:sp>
        <p:nvSpPr>
          <p:cNvPr id="28674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pl-PL" b="1" smtClean="0"/>
              <a:t>Nasze pojęcia lojalności i tożsamości potrzebują odnowy</a:t>
            </a:r>
            <a:r>
              <a:rPr lang="de-DE" smtClean="0"/>
              <a:t>.</a:t>
            </a:r>
          </a:p>
          <a:p>
            <a:pPr marL="0" indent="0">
              <a:buFont typeface="Arial" charset="0"/>
              <a:buNone/>
            </a:pPr>
            <a:r>
              <a:rPr lang="pl-PL" smtClean="0"/>
              <a:t>Naszym numerem 1 jest lojalność wobec Pana.</a:t>
            </a:r>
            <a:r>
              <a:rPr lang="de-DE" smtClean="0"/>
              <a:t> </a:t>
            </a:r>
          </a:p>
          <a:p>
            <a:pPr marL="0" indent="0">
              <a:buFont typeface="Arial" charset="0"/>
              <a:buNone/>
            </a:pPr>
            <a:r>
              <a:rPr lang="en-GB" smtClean="0"/>
              <a:t>“</a:t>
            </a:r>
            <a:r>
              <a:rPr lang="pl-PL" smtClean="0"/>
              <a:t>Będziesz miłował Pana Boga swego całym swoim sercem, całą swoją duszą i całym swoim umysłem</a:t>
            </a:r>
            <a:r>
              <a:rPr lang="de-DE" smtClean="0"/>
              <a:t>.“ (M</a:t>
            </a:r>
            <a:r>
              <a:rPr lang="pl-PL" smtClean="0"/>
              <a:t>t</a:t>
            </a:r>
            <a:r>
              <a:rPr lang="de-DE" smtClean="0"/>
              <a:t> 22:37).</a:t>
            </a:r>
          </a:p>
          <a:p>
            <a:pPr marL="0" indent="0">
              <a:buFont typeface="Arial" charset="0"/>
              <a:buNone/>
            </a:pPr>
            <a:r>
              <a:rPr lang="pl-PL" smtClean="0"/>
              <a:t>Mamy być lojalni wobec Pana</a:t>
            </a:r>
            <a:r>
              <a:rPr lang="de-DE" smtClean="0"/>
              <a:t> 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smtClean="0"/>
          </a:p>
        </p:txBody>
      </p:sp>
      <p:sp>
        <p:nvSpPr>
          <p:cNvPr id="29698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mtClean="0"/>
              <a:t>Kochamy Kościół z powodu Jezusa i daru DŚ</a:t>
            </a:r>
            <a:r>
              <a:rPr lang="en-GB" smtClean="0"/>
              <a:t>.</a:t>
            </a:r>
          </a:p>
          <a:p>
            <a:r>
              <a:rPr lang="pl-PL" smtClean="0"/>
              <a:t>To, co kochamy w Kościele, to działanie DŚ, to wszystko, co przychodzi do nas od Jezusa</a:t>
            </a:r>
            <a:r>
              <a:rPr lang="de-DE" smtClean="0"/>
              <a:t>. </a:t>
            </a:r>
          </a:p>
          <a:p>
            <a:r>
              <a:rPr lang="pl-PL" smtClean="0"/>
              <a:t>Przyjmujemy i okazujemy szacunek konsekrowanej służbie, ponieważ jesteśmy przekonani, że jest to dar od Pana. Dlatego szanujemy i modlimy się – aby byli wiernymi sługami Pana. </a:t>
            </a:r>
            <a:endParaRPr lang="de-DE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Kontekst Odnowy</a:t>
            </a:r>
            <a:endParaRPr lang="de-DE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pl-PL" sz="3000" smtClean="0"/>
              <a:t>DŚ został wylany w Odnowie na świat pełen poważnych podziałów, włącznie z podziałami w Kościele, z których najpoważniejsze są:</a:t>
            </a:r>
            <a:r>
              <a:rPr lang="de-DE" sz="300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pl-PL" sz="2600" smtClean="0"/>
              <a:t>między</a:t>
            </a:r>
            <a:r>
              <a:rPr lang="de-DE" sz="2600" smtClean="0"/>
              <a:t> </a:t>
            </a:r>
            <a:r>
              <a:rPr lang="pl-PL" sz="2600" b="1" smtClean="0"/>
              <a:t>k</a:t>
            </a:r>
            <a:r>
              <a:rPr lang="de-DE" sz="2600" b="1" smtClean="0"/>
              <a:t>atoli</a:t>
            </a:r>
            <a:r>
              <a:rPr lang="pl-PL" sz="2600" b="1" smtClean="0"/>
              <a:t>kami</a:t>
            </a:r>
            <a:r>
              <a:rPr lang="de-DE" sz="2600" b="1" smtClean="0"/>
              <a:t> </a:t>
            </a:r>
            <a:r>
              <a:rPr lang="pl-PL" sz="2600" smtClean="0"/>
              <a:t>a</a:t>
            </a:r>
            <a:r>
              <a:rPr lang="de-DE" sz="2600" smtClean="0"/>
              <a:t> </a:t>
            </a:r>
            <a:r>
              <a:rPr lang="pl-PL" sz="2600" b="1" smtClean="0"/>
              <a:t>p</a:t>
            </a:r>
            <a:r>
              <a:rPr lang="de-DE" sz="2600" b="1" smtClean="0"/>
              <a:t>rotestant</a:t>
            </a:r>
            <a:r>
              <a:rPr lang="pl-PL" sz="2600" b="1" smtClean="0"/>
              <a:t>ami</a:t>
            </a:r>
            <a:endParaRPr lang="de-DE" sz="2600" b="1" smtClean="0"/>
          </a:p>
          <a:p>
            <a:pPr lvl="1">
              <a:lnSpc>
                <a:spcPct val="80000"/>
              </a:lnSpc>
            </a:pPr>
            <a:r>
              <a:rPr lang="pl-PL" sz="2600" smtClean="0"/>
              <a:t>między</a:t>
            </a:r>
            <a:r>
              <a:rPr lang="de-DE" sz="2600" smtClean="0"/>
              <a:t> </a:t>
            </a:r>
            <a:r>
              <a:rPr lang="pl-PL" sz="2600" b="1" smtClean="0"/>
              <a:t>prawosławiem</a:t>
            </a:r>
            <a:r>
              <a:rPr lang="de-DE" sz="2600" b="1" smtClean="0"/>
              <a:t> </a:t>
            </a:r>
            <a:r>
              <a:rPr lang="de-DE" sz="2600" smtClean="0"/>
              <a:t>a </a:t>
            </a:r>
            <a:r>
              <a:rPr lang="pl-PL" sz="2600" smtClean="0"/>
              <a:t>Kościołem Zachodu</a:t>
            </a:r>
            <a:endParaRPr lang="de-DE" sz="2600" smtClean="0"/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pl-PL" sz="3000" smtClean="0"/>
              <a:t>Mniejsze, ale jednak wyniszczające konflikty</a:t>
            </a:r>
            <a:r>
              <a:rPr lang="de-DE" sz="3000" smtClean="0"/>
              <a:t>:</a:t>
            </a:r>
          </a:p>
          <a:p>
            <a:pPr lvl="1">
              <a:lnSpc>
                <a:spcPct val="80000"/>
              </a:lnSpc>
            </a:pPr>
            <a:r>
              <a:rPr lang="pl-PL" sz="2600" smtClean="0"/>
              <a:t>między</a:t>
            </a:r>
            <a:r>
              <a:rPr lang="de-DE" sz="2600" smtClean="0"/>
              <a:t> </a:t>
            </a:r>
            <a:r>
              <a:rPr lang="pl-PL" sz="2600" b="1" smtClean="0"/>
              <a:t>zielonoświątkowcami</a:t>
            </a:r>
            <a:r>
              <a:rPr lang="de-DE" sz="2600" b="1" smtClean="0"/>
              <a:t> </a:t>
            </a:r>
            <a:r>
              <a:rPr lang="de-DE" sz="2600" smtClean="0"/>
              <a:t>a </a:t>
            </a:r>
            <a:r>
              <a:rPr lang="pl-PL" sz="2600" b="1" smtClean="0"/>
              <a:t>kościołem ewangelikalnym</a:t>
            </a:r>
            <a:endParaRPr lang="de-DE" sz="2600" b="1" smtClean="0"/>
          </a:p>
          <a:p>
            <a:pPr lvl="1">
              <a:lnSpc>
                <a:spcPct val="80000"/>
              </a:lnSpc>
            </a:pPr>
            <a:r>
              <a:rPr lang="pl-PL" sz="2600" smtClean="0"/>
              <a:t>między</a:t>
            </a:r>
            <a:r>
              <a:rPr lang="de-DE" sz="2600" smtClean="0"/>
              <a:t>  </a:t>
            </a:r>
            <a:r>
              <a:rPr lang="pl-PL" sz="2600" b="1" smtClean="0"/>
              <a:t>klasycznymi</a:t>
            </a:r>
            <a:r>
              <a:rPr lang="de-DE" sz="2600" b="1" smtClean="0"/>
              <a:t> </a:t>
            </a:r>
            <a:r>
              <a:rPr lang="pl-PL" sz="2600" b="1" smtClean="0"/>
              <a:t>p</a:t>
            </a:r>
            <a:r>
              <a:rPr lang="de-DE" sz="2600" b="1" smtClean="0"/>
              <a:t>rotestant</a:t>
            </a:r>
            <a:r>
              <a:rPr lang="pl-PL" sz="2600" b="1" smtClean="0"/>
              <a:t>ami </a:t>
            </a:r>
            <a:r>
              <a:rPr lang="de-DE" sz="2600" smtClean="0"/>
              <a:t>a </a:t>
            </a:r>
            <a:r>
              <a:rPr lang="pl-PL" sz="2600" b="1" smtClean="0"/>
              <a:t>wolnymi kościołami</a:t>
            </a:r>
            <a:r>
              <a:rPr lang="de-DE" sz="2600" b="1" smtClean="0"/>
              <a:t> </a:t>
            </a:r>
            <a:endParaRPr lang="de-DE" sz="260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Wielkie wyzwania</a:t>
            </a:r>
            <a:endParaRPr lang="de-DE" smtClean="0"/>
          </a:p>
        </p:txBody>
      </p:sp>
      <p:sp>
        <p:nvSpPr>
          <p:cNvPr id="15362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pl-PL" smtClean="0"/>
              <a:t>Jedno wielkie wyzwanie dla katolików ochrzczonych w DŚ</a:t>
            </a:r>
            <a:r>
              <a:rPr lang="de-DE" smtClean="0"/>
              <a:t>:</a:t>
            </a:r>
          </a:p>
          <a:p>
            <a:pPr marL="0" indent="0">
              <a:buFont typeface="Arial" charset="0"/>
              <a:buNone/>
            </a:pPr>
            <a:endParaRPr lang="de-DE" smtClean="0"/>
          </a:p>
          <a:p>
            <a:pPr marL="0" indent="0">
              <a:buFont typeface="Arial" charset="0"/>
              <a:buNone/>
            </a:pPr>
            <a:r>
              <a:rPr lang="pl-PL" b="1" smtClean="0"/>
              <a:t>Jak utrzymać razem element eklezjalny i charyzmatyczny</a:t>
            </a:r>
            <a:r>
              <a:rPr lang="de-DE" b="1" smtClean="0"/>
              <a:t>?</a:t>
            </a:r>
          </a:p>
          <a:p>
            <a:pPr marL="0" indent="0">
              <a:buFont typeface="Arial" charset="0"/>
              <a:buNone/>
            </a:pPr>
            <a:r>
              <a:rPr lang="pl-PL" b="1" smtClean="0"/>
              <a:t>Jak przyjąć to działanie Ducha Świętego, będąc katolikiem</a:t>
            </a:r>
            <a:r>
              <a:rPr lang="de-DE" b="1" smtClean="0"/>
              <a:t>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dirty="0" smtClean="0"/>
              <a:t>KONTEKST SOBORU WATYKAŃSKIEGO II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16386" name="Inhaltsplatzhalter 2"/>
          <p:cNvSpPr>
            <a:spLocks noGrp="1"/>
          </p:cNvSpPr>
          <p:nvPr>
            <p:ph idx="1"/>
          </p:nvPr>
        </p:nvSpPr>
        <p:spPr>
          <a:xfrm>
            <a:off x="468313" y="1916113"/>
            <a:ext cx="8229600" cy="4525962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pl-PL" sz="4000" smtClean="0"/>
              <a:t>Bez Drugiego Soboru watykańskiego, otwierającego kościół katolicki na ruchy ekumeniczne, ten ruch nie zostałby przyjęty, będąc ruchem, który miał swój początek poza kościołem katolickim</a:t>
            </a:r>
            <a:r>
              <a:rPr lang="de-DE" sz="4000" smtClean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el 1"/>
          <p:cNvSpPr>
            <a:spLocks noGrp="1"/>
          </p:cNvSpPr>
          <p:nvPr>
            <p:ph type="title"/>
          </p:nvPr>
        </p:nvSpPr>
        <p:spPr>
          <a:xfrm>
            <a:off x="250825" y="274638"/>
            <a:ext cx="8435975" cy="1143000"/>
          </a:xfrm>
        </p:spPr>
        <p:txBody>
          <a:bodyPr/>
          <a:lstStyle/>
          <a:p>
            <a:r>
              <a:rPr lang="pl-PL" sz="4000" smtClean="0"/>
              <a:t>KONTEKST SOBORU WATYKAŃSKIEGO II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charset="0"/>
              <a:buNone/>
            </a:pPr>
            <a:r>
              <a:rPr lang="pl-PL" smtClean="0"/>
              <a:t>Inny czynnik wspomagający</a:t>
            </a:r>
            <a:r>
              <a:rPr lang="en-GB" smtClean="0"/>
              <a:t>: </a:t>
            </a:r>
            <a:r>
              <a:rPr lang="pl-PL" smtClean="0"/>
              <a:t>soborowe nauczanie i debata nad charyzmatami</a:t>
            </a:r>
            <a:r>
              <a:rPr lang="en-GB" smtClean="0"/>
              <a:t>:</a:t>
            </a:r>
          </a:p>
          <a:p>
            <a:pPr marL="0" indent="0">
              <a:buFont typeface="Arial" charset="0"/>
              <a:buNone/>
            </a:pPr>
            <a:r>
              <a:rPr lang="en-GB" smtClean="0"/>
              <a:t>* </a:t>
            </a:r>
            <a:r>
              <a:rPr lang="pl-PL" smtClean="0"/>
              <a:t>Wylewane na wszystkich członków Kościoła</a:t>
            </a:r>
            <a:endParaRPr lang="en-GB" smtClean="0"/>
          </a:p>
          <a:p>
            <a:pPr lvl="1"/>
            <a:r>
              <a:rPr lang="pl-PL" smtClean="0"/>
              <a:t>Mają swoje miejsce w codziennym życiu Kościoła</a:t>
            </a:r>
            <a:endParaRPr lang="en-GB" smtClean="0"/>
          </a:p>
          <a:p>
            <a:pPr lvl="1"/>
            <a:r>
              <a:rPr lang="pl-PL" smtClean="0"/>
              <a:t>Należy je przyjmować (zarówno zwyczajne jak i nadzwyczajne)</a:t>
            </a:r>
            <a:r>
              <a:rPr lang="en-GB" smtClean="0"/>
              <a:t>.</a:t>
            </a:r>
          </a:p>
          <a:p>
            <a:pPr marL="0" indent="0">
              <a:buFont typeface="Arial" charset="0"/>
              <a:buNone/>
            </a:pPr>
            <a:r>
              <a:rPr lang="pl-PL" smtClean="0"/>
              <a:t>Konstytucja o Kościele</a:t>
            </a:r>
            <a:r>
              <a:rPr lang="de-DE" smtClean="0"/>
              <a:t>, par. 12.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el 1"/>
          <p:cNvSpPr>
            <a:spLocks noGrp="1"/>
          </p:cNvSpPr>
          <p:nvPr>
            <p:ph type="title"/>
          </p:nvPr>
        </p:nvSpPr>
        <p:spPr>
          <a:xfrm>
            <a:off x="179388" y="274638"/>
            <a:ext cx="8507412" cy="1143000"/>
          </a:xfrm>
        </p:spPr>
        <p:txBody>
          <a:bodyPr/>
          <a:lstStyle/>
          <a:p>
            <a:r>
              <a:rPr lang="pl-PL" sz="4000" smtClean="0"/>
              <a:t>KONTEKST SOBORU WATYKAŃSKIEGO II</a:t>
            </a:r>
          </a:p>
        </p:txBody>
      </p:sp>
      <p:sp>
        <p:nvSpPr>
          <p:cNvPr id="18434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pl-PL" smtClean="0"/>
              <a:t>Odnowa daje Biblii miejsce w kościele zgodne z nauczaniem </a:t>
            </a:r>
            <a:r>
              <a:rPr lang="de-DE" smtClean="0"/>
              <a:t> </a:t>
            </a:r>
            <a:r>
              <a:rPr lang="de-DE" i="1" smtClean="0"/>
              <a:t>Die </a:t>
            </a:r>
            <a:r>
              <a:rPr lang="de-DE" smtClean="0"/>
              <a:t>Verbum, </a:t>
            </a:r>
            <a:r>
              <a:rPr lang="pl-PL" smtClean="0"/>
              <a:t>Konstytucji o Boskim Objawieniu</a:t>
            </a:r>
            <a:r>
              <a:rPr lang="de-DE" smtClean="0"/>
              <a:t>: </a:t>
            </a:r>
            <a:r>
              <a:rPr lang="pl-PL" smtClean="0"/>
              <a:t>dostęp dla wszystkich, teologia duszy, pokarm dla życia</a:t>
            </a:r>
            <a:r>
              <a:rPr lang="de-DE" smtClean="0"/>
              <a:t>.</a:t>
            </a:r>
          </a:p>
          <a:p>
            <a:pPr marL="0" indent="0">
              <a:buFont typeface="Arial" charset="0"/>
              <a:buNone/>
            </a:pPr>
            <a:r>
              <a:rPr lang="pl-PL" smtClean="0"/>
              <a:t>Odnowa demonstruje w rzeczywistości nauczanie Soboru o świeckich, godności wszystkich ochrzczonych, ich misyjnego powołania, ich roli w ewangelizacji</a:t>
            </a:r>
            <a:r>
              <a:rPr lang="de-DE" smtClean="0"/>
              <a:t>.</a:t>
            </a:r>
          </a:p>
          <a:p>
            <a:pPr marL="0" indent="0">
              <a:buFont typeface="Arial" charset="0"/>
              <a:buNone/>
            </a:pPr>
            <a:endParaRPr lang="de-DE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el 1"/>
          <p:cNvSpPr>
            <a:spLocks noGrp="1"/>
          </p:cNvSpPr>
          <p:nvPr>
            <p:ph type="title"/>
          </p:nvPr>
        </p:nvSpPr>
        <p:spPr>
          <a:xfrm>
            <a:off x="250825" y="274638"/>
            <a:ext cx="8435975" cy="1143000"/>
          </a:xfrm>
        </p:spPr>
        <p:txBody>
          <a:bodyPr/>
          <a:lstStyle/>
          <a:p>
            <a:r>
              <a:rPr lang="pl-PL" sz="4000" smtClean="0"/>
              <a:t>KONTEKST SOBORU WATYKAŃSKIEGO II</a:t>
            </a:r>
          </a:p>
        </p:txBody>
      </p:sp>
      <p:sp>
        <p:nvSpPr>
          <p:cNvPr id="19458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pl-PL" smtClean="0"/>
              <a:t>Od początku Odnowy wprowadzeni w temat katolicy wiedzieli, że to doświadczenie Ducha jest wspierane przez nauczanie Soboru</a:t>
            </a:r>
            <a:r>
              <a:rPr lang="de-DE" smtClean="0"/>
              <a:t>;</a:t>
            </a:r>
          </a:p>
          <a:p>
            <a:pPr marL="0" indent="0">
              <a:buFont typeface="Arial" charset="0"/>
              <a:buNone/>
            </a:pPr>
            <a:r>
              <a:rPr lang="pl-PL" smtClean="0"/>
              <a:t>Szybko pojawiła się zachęta od strony Papieża</a:t>
            </a:r>
            <a:r>
              <a:rPr lang="de-DE" smtClean="0"/>
              <a:t>(1975);</a:t>
            </a:r>
            <a:r>
              <a:rPr lang="pl-PL" smtClean="0"/>
              <a:t> choć Odnowa, dary duchowe, itd., nie od razu zostały docenione przez księży i biskupów </a:t>
            </a:r>
            <a:r>
              <a:rPr lang="de-DE" smtClean="0"/>
              <a:t>(</a:t>
            </a:r>
            <a:r>
              <a:rPr lang="pl-PL" smtClean="0"/>
              <a:t>sytuacja bardzo się zmieniała od tamtych lat </a:t>
            </a:r>
            <a:r>
              <a:rPr lang="de-DE" smtClean="0"/>
              <a:t> 1970 – 1995).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NOWE I STARE</a:t>
            </a:r>
            <a:endParaRPr lang="de-DE" smtClean="0"/>
          </a:p>
        </p:txBody>
      </p:sp>
      <p:sp>
        <p:nvSpPr>
          <p:cNvPr id="20482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pl-PL" smtClean="0"/>
              <a:t>Duch Święty zawsze stwarza rzeczy nowe naznaczone wielkim urozmaiceniem</a:t>
            </a:r>
            <a:r>
              <a:rPr lang="de-DE" smtClean="0"/>
              <a:t>.</a:t>
            </a:r>
          </a:p>
          <a:p>
            <a:pPr marL="0" indent="0">
              <a:buFont typeface="Arial" charset="0"/>
              <a:buNone/>
            </a:pPr>
            <a:r>
              <a:rPr lang="de-DE" smtClean="0"/>
              <a:t>P</a:t>
            </a:r>
            <a:r>
              <a:rPr lang="pl-PL" smtClean="0"/>
              <a:t>apież</a:t>
            </a:r>
            <a:r>
              <a:rPr lang="de-DE" smtClean="0"/>
              <a:t> Francis</a:t>
            </a:r>
            <a:r>
              <a:rPr lang="pl-PL" smtClean="0"/>
              <a:t>zek</a:t>
            </a:r>
            <a:r>
              <a:rPr lang="de-DE" smtClean="0"/>
              <a:t> </a:t>
            </a:r>
            <a:r>
              <a:rPr lang="pl-PL" smtClean="0"/>
              <a:t>zawsze mówi o nowościach DŚ, Jego twórczości, stwarzanej przez Niego ogromnej rozmaitości </a:t>
            </a:r>
            <a:r>
              <a:rPr lang="de-DE" smtClean="0"/>
              <a:t>. </a:t>
            </a:r>
          </a:p>
          <a:p>
            <a:pPr marL="0" indent="0">
              <a:buFont typeface="Arial" charset="0"/>
              <a:buNone/>
            </a:pPr>
            <a:r>
              <a:rPr lang="en-GB" smtClean="0"/>
              <a:t>“</a:t>
            </a:r>
            <a:r>
              <a:rPr lang="pl-PL" smtClean="0"/>
              <a:t>To On przynosi jedność, która nigdy nie jest jednakowością, ale wieloaspektową, pociągającą harmonią</a:t>
            </a:r>
            <a:r>
              <a:rPr lang="de-DE" smtClean="0"/>
              <a:t>. </a:t>
            </a:r>
            <a:r>
              <a:rPr lang="en-GB" smtClean="0"/>
              <a:t>“ (</a:t>
            </a:r>
            <a:r>
              <a:rPr lang="en-GB" i="1" smtClean="0"/>
              <a:t>Evangelii Gaudium</a:t>
            </a:r>
            <a:r>
              <a:rPr lang="en-GB" smtClean="0"/>
              <a:t>, 117).</a:t>
            </a:r>
            <a:endParaRPr lang="de-DE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N</a:t>
            </a:r>
            <a:r>
              <a:rPr lang="pl-PL" smtClean="0"/>
              <a:t>OWE</a:t>
            </a:r>
            <a:r>
              <a:rPr lang="de-DE" smtClean="0"/>
              <a:t> &amp; </a:t>
            </a:r>
            <a:r>
              <a:rPr lang="pl-PL" smtClean="0"/>
              <a:t>ODNOWIONE</a:t>
            </a:r>
            <a:endParaRPr lang="de-DE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charset="0"/>
              <a:buNone/>
            </a:pPr>
            <a:r>
              <a:rPr lang="pl-PL" smtClean="0"/>
              <a:t>Dzieło DŚ w Odnowie obejmuje</a:t>
            </a:r>
            <a:r>
              <a:rPr lang="de-DE" smtClean="0"/>
              <a:t>:</a:t>
            </a:r>
          </a:p>
          <a:p>
            <a:pPr marL="0" indent="0">
              <a:buFont typeface="Arial" charset="0"/>
              <a:buNone/>
            </a:pPr>
            <a:r>
              <a:rPr lang="de-DE" smtClean="0"/>
              <a:t>1. </a:t>
            </a:r>
            <a:r>
              <a:rPr lang="pl-PL" smtClean="0"/>
              <a:t>Odnowę dziedzictwa z przeszłości</a:t>
            </a:r>
            <a:r>
              <a:rPr lang="de-DE" smtClean="0"/>
              <a:t>:</a:t>
            </a:r>
          </a:p>
          <a:p>
            <a:pPr lvl="1"/>
            <a:r>
              <a:rPr lang="de-DE" smtClean="0"/>
              <a:t>N</a:t>
            </a:r>
            <a:r>
              <a:rPr lang="pl-PL" smtClean="0"/>
              <a:t>owe życie dla </a:t>
            </a:r>
            <a:r>
              <a:rPr lang="de-DE" smtClean="0"/>
              <a:t>liturg</a:t>
            </a:r>
            <a:r>
              <a:rPr lang="pl-PL" smtClean="0"/>
              <a:t>ii</a:t>
            </a:r>
            <a:r>
              <a:rPr lang="de-DE" smtClean="0"/>
              <a:t>, sa</a:t>
            </a:r>
            <a:r>
              <a:rPr lang="pl-PL" smtClean="0"/>
              <a:t>k</a:t>
            </a:r>
            <a:r>
              <a:rPr lang="de-DE" smtClean="0"/>
              <a:t>rament</a:t>
            </a:r>
            <a:r>
              <a:rPr lang="pl-PL" smtClean="0"/>
              <a:t>ów</a:t>
            </a:r>
            <a:r>
              <a:rPr lang="de-DE" smtClean="0"/>
              <a:t>, </a:t>
            </a:r>
            <a:r>
              <a:rPr lang="pl-PL" smtClean="0"/>
              <a:t>katechezy</a:t>
            </a:r>
            <a:endParaRPr lang="de-DE" smtClean="0"/>
          </a:p>
          <a:p>
            <a:pPr lvl="1"/>
            <a:r>
              <a:rPr lang="pl-PL" smtClean="0"/>
              <a:t>Oczyszczenie</a:t>
            </a:r>
            <a:r>
              <a:rPr lang="de-DE" smtClean="0"/>
              <a:t> </a:t>
            </a:r>
            <a:r>
              <a:rPr lang="pl-PL" smtClean="0"/>
              <a:t>dziedzictwa</a:t>
            </a:r>
            <a:r>
              <a:rPr lang="de-DE" smtClean="0"/>
              <a:t>:</a:t>
            </a:r>
          </a:p>
          <a:p>
            <a:pPr lvl="2"/>
            <a:r>
              <a:rPr lang="pl-PL" smtClean="0"/>
              <a:t>stawianie najważniejszego na najważniejszym miejscu</a:t>
            </a:r>
            <a:endParaRPr lang="de-DE" smtClean="0"/>
          </a:p>
          <a:p>
            <a:pPr lvl="2"/>
            <a:r>
              <a:rPr lang="pl-PL" smtClean="0"/>
              <a:t>przywrócenie</a:t>
            </a:r>
            <a:r>
              <a:rPr lang="de-DE" smtClean="0"/>
              <a:t> pr</a:t>
            </a:r>
            <a:r>
              <a:rPr lang="pl-PL" smtClean="0"/>
              <a:t>ymatu</a:t>
            </a:r>
            <a:r>
              <a:rPr lang="de-DE" smtClean="0"/>
              <a:t> </a:t>
            </a:r>
            <a:r>
              <a:rPr lang="pl-PL" smtClean="0"/>
              <a:t>Słowa Bożego</a:t>
            </a:r>
            <a:endParaRPr lang="de-DE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719</Words>
  <Application>Microsoft Office PowerPoint</Application>
  <PresentationFormat>On-screen Show (4:3)</PresentationFormat>
  <Paragraphs>75</Paragraphs>
  <Slides>17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Szablon projektu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20" baseType="lpstr">
      <vt:lpstr>Calibri</vt:lpstr>
      <vt:lpstr>Arial</vt:lpstr>
      <vt:lpstr>Larissa</vt:lpstr>
      <vt:lpstr>Pięćdziesiątnica i Paruzja</vt:lpstr>
      <vt:lpstr>Kontekst Odnowy</vt:lpstr>
      <vt:lpstr>Wielkie wyzwania</vt:lpstr>
      <vt:lpstr>KONTEKST SOBORU WATYKAŃSKIEGO II </vt:lpstr>
      <vt:lpstr>KONTEKST SOBORU WATYKAŃSKIEGO II</vt:lpstr>
      <vt:lpstr>KONTEKST SOBORU WATYKAŃSKIEGO II</vt:lpstr>
      <vt:lpstr>KONTEKST SOBORU WATYKAŃSKIEGO II</vt:lpstr>
      <vt:lpstr>NOWE I STARE</vt:lpstr>
      <vt:lpstr>NOWE &amp; ODNOWIONE</vt:lpstr>
      <vt:lpstr>Slajd 10</vt:lpstr>
      <vt:lpstr>NOWOŚCI TAKŻE POZA KOŚCIOŁEM KATOLICKIM</vt:lpstr>
      <vt:lpstr>NOWOŚĆ JEST NOWOŚCIĄ ZMARTWYCHWSTANIA </vt:lpstr>
      <vt:lpstr>LOJALNOŚCI I TOŻSAMOŚCI</vt:lpstr>
      <vt:lpstr> Dylemat ekumeniczny</vt:lpstr>
      <vt:lpstr>DYLEMAT</vt:lpstr>
      <vt:lpstr>ODNOWA</vt:lpstr>
      <vt:lpstr>Slajd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PENTECOST AND PAROUSIA</dc:title>
  <dc:creator>Peter Hocken</dc:creator>
  <cp:lastModifiedBy>Marcin Widera</cp:lastModifiedBy>
  <cp:revision>39</cp:revision>
  <dcterms:created xsi:type="dcterms:W3CDTF">2015-06-09T15:07:20Z</dcterms:created>
  <dcterms:modified xsi:type="dcterms:W3CDTF">2015-06-26T11:13:56Z</dcterms:modified>
</cp:coreProperties>
</file>